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836"/>
    <a:srgbClr val="3A5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71" autoAdjust="0"/>
    <p:restoredTop sz="94660"/>
  </p:normalViewPr>
  <p:slideViewPr>
    <p:cSldViewPr snapToGrid="0">
      <p:cViewPr varScale="1">
        <p:scale>
          <a:sx n="122" d="100"/>
          <a:sy n="122" d="100"/>
        </p:scale>
        <p:origin x="224"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2C547-5722-F24C-9257-E15B85FFABA4}" type="datetimeFigureOut">
              <a:rPr lang="en-US" smtClean="0"/>
              <a:t>9/21/21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60BC5-1196-9441-8D86-4F7B3EE65C78}" type="slidenum">
              <a:rPr lang="en-US" smtClean="0"/>
              <a:t>‹#›</a:t>
            </a:fld>
            <a:endParaRPr lang="en-US"/>
          </a:p>
        </p:txBody>
      </p:sp>
    </p:spTree>
    <p:extLst>
      <p:ext uri="{BB962C8B-B14F-4D97-AF65-F5344CB8AC3E}">
        <p14:creationId xmlns:p14="http://schemas.microsoft.com/office/powerpoint/2010/main" val="32834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C60BC5-1196-9441-8D86-4F7B3EE65C78}" type="slidenum">
              <a:rPr lang="en-US" smtClean="0"/>
              <a:t>3</a:t>
            </a:fld>
            <a:endParaRPr lang="en-US"/>
          </a:p>
        </p:txBody>
      </p:sp>
    </p:spTree>
    <p:extLst>
      <p:ext uri="{BB962C8B-B14F-4D97-AF65-F5344CB8AC3E}">
        <p14:creationId xmlns:p14="http://schemas.microsoft.com/office/powerpoint/2010/main" val="238691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CE56-2936-4A78-A706-EFA4FB857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DF621-DAFF-4E7D-BFAD-1491A1EB7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CD186-6951-4A49-AA3F-09DCEFF0F863}"/>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5" name="Footer Placeholder 4">
            <a:extLst>
              <a:ext uri="{FF2B5EF4-FFF2-40B4-BE49-F238E27FC236}">
                <a16:creationId xmlns:a16="http://schemas.microsoft.com/office/drawing/2014/main" id="{F78C3DBE-AEDC-4EB2-A665-2264C5495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3E4F3-4C50-45F9-9FD8-7577EF4C96BF}"/>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7138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FF41-8B7E-472A-8A39-C159FB289B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E33D6C-4430-4688-9269-C7DF020D0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3A4A4B-A8F2-4D02-B2B1-9C669EDB9271}"/>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5" name="Footer Placeholder 4">
            <a:extLst>
              <a:ext uri="{FF2B5EF4-FFF2-40B4-BE49-F238E27FC236}">
                <a16:creationId xmlns:a16="http://schemas.microsoft.com/office/drawing/2014/main" id="{B915EBF8-F9B9-4F4A-BA93-1E13D6967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36958-922A-4949-9250-1DBE651384B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37832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6BC2B2-59DE-48AC-B5AC-ABB9664FE1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EE8667-1741-4927-ABA5-28AD2C174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5DDE2F-6C0E-47E2-A633-1357B84BBFEB}"/>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5" name="Footer Placeholder 4">
            <a:extLst>
              <a:ext uri="{FF2B5EF4-FFF2-40B4-BE49-F238E27FC236}">
                <a16:creationId xmlns:a16="http://schemas.microsoft.com/office/drawing/2014/main" id="{B4DD9246-6F45-4F94-96F7-C82D507B4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4B237-B5F2-4D63-B47F-F8D30660B05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28075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ADE7-0DFD-49FB-B553-D3BD8697C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79A281-BDDA-4142-8204-54B73F9CD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394A79-6C8A-42FD-9AD4-CF3E06ED5878}"/>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5" name="Footer Placeholder 4">
            <a:extLst>
              <a:ext uri="{FF2B5EF4-FFF2-40B4-BE49-F238E27FC236}">
                <a16:creationId xmlns:a16="http://schemas.microsoft.com/office/drawing/2014/main" id="{8D51D750-7E9B-40BE-898D-D1043D0B3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555D4-D3E8-4E68-8CE2-8795516F2A36}"/>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83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1C74-616A-4B5C-ADDF-4FBD42290E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3BF47A-6EB5-444E-93CF-6EBF44F1A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9A35D2-3C98-4243-A827-CE4FF8EE9546}"/>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5" name="Footer Placeholder 4">
            <a:extLst>
              <a:ext uri="{FF2B5EF4-FFF2-40B4-BE49-F238E27FC236}">
                <a16:creationId xmlns:a16="http://schemas.microsoft.com/office/drawing/2014/main" id="{E32A8656-7279-41AB-AA93-E7FCD00C1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A608C-D9DE-49A5-B445-AB7301E38A00}"/>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45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A56-921D-4775-AF27-16F3355B1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F5F8B-99A6-4892-BD38-6A82F9D66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9EADF-C2C1-4CF5-8AC2-854E075114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1D25C-5394-453B-A68A-F7F6A5B0D54D}"/>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6" name="Footer Placeholder 5">
            <a:extLst>
              <a:ext uri="{FF2B5EF4-FFF2-40B4-BE49-F238E27FC236}">
                <a16:creationId xmlns:a16="http://schemas.microsoft.com/office/drawing/2014/main" id="{64CD9156-F716-42A6-AEC1-7B6BA1476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8E7CC-57EF-4451-A281-E7E42DD279FB}"/>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54918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77B3-C24F-45AC-A154-CF7564D59A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5049B-7B9B-4015-8075-4C8000C20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9592C-23A0-4230-8E13-17523724B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A42E73-3481-4511-8941-EFF316B5AE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B42D4-E723-411A-B565-18F215B8F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403515-DAB1-4C08-BBB3-7C4BE6741DC1}"/>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8" name="Footer Placeholder 7">
            <a:extLst>
              <a:ext uri="{FF2B5EF4-FFF2-40B4-BE49-F238E27FC236}">
                <a16:creationId xmlns:a16="http://schemas.microsoft.com/office/drawing/2014/main" id="{957983C5-394A-49FD-B376-CF0C5D1826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FF0F3-EE03-49CF-B2EF-93C868795EE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268161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C800-15AB-4E79-ABB8-E59D28CAB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BC1EF-A4FA-47CA-B03F-16419C8D405B}"/>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4" name="Footer Placeholder 3">
            <a:extLst>
              <a:ext uri="{FF2B5EF4-FFF2-40B4-BE49-F238E27FC236}">
                <a16:creationId xmlns:a16="http://schemas.microsoft.com/office/drawing/2014/main" id="{1C855A64-214B-4A38-A930-EEDBF327AF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1FAE03-C2FD-43BA-83B2-3E9FD65501D5}"/>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48419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AF1C4-0DF5-4D8A-86EE-DD81C7BC0148}"/>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3" name="Footer Placeholder 2">
            <a:extLst>
              <a:ext uri="{FF2B5EF4-FFF2-40B4-BE49-F238E27FC236}">
                <a16:creationId xmlns:a16="http://schemas.microsoft.com/office/drawing/2014/main" id="{FB6B2513-7A6A-498F-AC5D-B03334B1E7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436A23-3C35-422E-AA6F-CCBF1A3EF2D2}"/>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321819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6BD8-1307-46A5-89C9-3E63FFF20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953667-AB6A-4316-B763-7A41A49C37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E0D0BE-0014-4977-B9F7-EC355419A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A12CC-8B06-4293-99CB-3A789E5CF4D2}"/>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6" name="Footer Placeholder 5">
            <a:extLst>
              <a:ext uri="{FF2B5EF4-FFF2-40B4-BE49-F238E27FC236}">
                <a16:creationId xmlns:a16="http://schemas.microsoft.com/office/drawing/2014/main" id="{286913F8-A64E-443C-827B-EE575BAA6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ADAFB-FA2E-4F39-8933-0CCFD17683BE}"/>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29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0CDCF-EAEB-48CD-B53E-6C8D39BDE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D402FA-EEE0-48E8-A6FD-2617C43001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CD9B6D-CD2B-4E04-96FA-0EC8CC2A3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BFD4F-E801-4403-9258-561225A22954}"/>
              </a:ext>
            </a:extLst>
          </p:cNvPr>
          <p:cNvSpPr>
            <a:spLocks noGrp="1"/>
          </p:cNvSpPr>
          <p:nvPr>
            <p:ph type="dt" sz="half" idx="10"/>
          </p:nvPr>
        </p:nvSpPr>
        <p:spPr/>
        <p:txBody>
          <a:bodyPr/>
          <a:lstStyle/>
          <a:p>
            <a:fld id="{9E486352-E732-43B9-ABAB-71FDB381286B}" type="datetimeFigureOut">
              <a:rPr lang="en-US" smtClean="0"/>
              <a:t>9/21/21</a:t>
            </a:fld>
            <a:endParaRPr lang="en-US"/>
          </a:p>
        </p:txBody>
      </p:sp>
      <p:sp>
        <p:nvSpPr>
          <p:cNvPr id="6" name="Footer Placeholder 5">
            <a:extLst>
              <a:ext uri="{FF2B5EF4-FFF2-40B4-BE49-F238E27FC236}">
                <a16:creationId xmlns:a16="http://schemas.microsoft.com/office/drawing/2014/main" id="{BE9820DC-FBC7-4001-8194-DFDF8B0CF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C9201-3EC8-4E2B-B3A4-65040B7AE997}"/>
              </a:ext>
            </a:extLst>
          </p:cNvPr>
          <p:cNvSpPr>
            <a:spLocks noGrp="1"/>
          </p:cNvSpPr>
          <p:nvPr>
            <p:ph type="sldNum" sz="quarter" idx="12"/>
          </p:nvPr>
        </p:nvSpPr>
        <p:spPr/>
        <p:txBody>
          <a:bodyPr/>
          <a:lstStyle/>
          <a:p>
            <a:fld id="{9583A4E8-5A5C-4C57-BE56-829776CBE0DD}" type="slidenum">
              <a:rPr lang="en-US" smtClean="0"/>
              <a:t>‹#›</a:t>
            </a:fld>
            <a:endParaRPr lang="en-US"/>
          </a:p>
        </p:txBody>
      </p:sp>
    </p:spTree>
    <p:extLst>
      <p:ext uri="{BB962C8B-B14F-4D97-AF65-F5344CB8AC3E}">
        <p14:creationId xmlns:p14="http://schemas.microsoft.com/office/powerpoint/2010/main" val="142401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5706D-55F9-431D-8FD3-8539EAE50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BEFA8A-D539-4469-AB20-01BEA724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A4D47-173C-43CE-89B7-B81898292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86352-E732-43B9-ABAB-71FDB381286B}" type="datetimeFigureOut">
              <a:rPr lang="en-US" smtClean="0"/>
              <a:t>9/21/21</a:t>
            </a:fld>
            <a:endParaRPr lang="en-US"/>
          </a:p>
        </p:txBody>
      </p:sp>
      <p:sp>
        <p:nvSpPr>
          <p:cNvPr id="5" name="Footer Placeholder 4">
            <a:extLst>
              <a:ext uri="{FF2B5EF4-FFF2-40B4-BE49-F238E27FC236}">
                <a16:creationId xmlns:a16="http://schemas.microsoft.com/office/drawing/2014/main" id="{62AF60F9-DE56-4128-B554-8CF92A6C8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54826-B180-4CAB-A027-3BEB3BD7E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3A4E8-5A5C-4C57-BE56-829776CBE0DD}" type="slidenum">
              <a:rPr lang="en-US" smtClean="0"/>
              <a:t>‹#›</a:t>
            </a:fld>
            <a:endParaRPr lang="en-US"/>
          </a:p>
        </p:txBody>
      </p:sp>
    </p:spTree>
    <p:extLst>
      <p:ext uri="{BB962C8B-B14F-4D97-AF65-F5344CB8AC3E}">
        <p14:creationId xmlns:p14="http://schemas.microsoft.com/office/powerpoint/2010/main" val="197144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orldwildlife.org/stories/food-waste-warrior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usda.gov/foodlossandwaste/wh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usda.gov/foodlossandwaste/school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7130-7322-447C-AE0B-66329FB5FF0A}"/>
              </a:ext>
            </a:extLst>
          </p:cNvPr>
          <p:cNvSpPr>
            <a:spLocks noGrp="1"/>
          </p:cNvSpPr>
          <p:nvPr>
            <p:ph type="ctrTitle"/>
          </p:nvPr>
        </p:nvSpPr>
        <p:spPr/>
        <p:txBody>
          <a:bodyPr>
            <a:normAutofit fontScale="90000"/>
          </a:bodyPr>
          <a:lstStyle/>
          <a:p>
            <a:br>
              <a:rPr lang="en-US" dirty="0">
                <a:solidFill>
                  <a:srgbClr val="4E9836"/>
                </a:solidFill>
                <a:latin typeface="Gilroy ExtraBold" panose="00000900000000000000" pitchFamily="50" charset="0"/>
              </a:rPr>
            </a:br>
            <a:r>
              <a:rPr lang="en-US" dirty="0">
                <a:solidFill>
                  <a:srgbClr val="4E9836"/>
                </a:solidFill>
                <a:latin typeface="Gilroy ExtraBold" panose="00000900000000000000" pitchFamily="50" charset="0"/>
              </a:rPr>
              <a:t>LAUNCH Project Toolkits</a:t>
            </a:r>
            <a:br>
              <a:rPr lang="en-US" dirty="0">
                <a:solidFill>
                  <a:srgbClr val="4E9836"/>
                </a:solidFill>
                <a:latin typeface="Gilroy ExtraBold" panose="00000900000000000000" pitchFamily="50" charset="0"/>
              </a:rPr>
            </a:br>
            <a:r>
              <a:rPr lang="en-US" dirty="0">
                <a:solidFill>
                  <a:srgbClr val="3A5F7C"/>
                </a:solidFill>
                <a:latin typeface="Gilroy ExtraBold" panose="00000900000000000000" pitchFamily="50" charset="0"/>
              </a:rPr>
              <a:t>Campus Food Rescue</a:t>
            </a:r>
          </a:p>
        </p:txBody>
      </p:sp>
      <p:pic>
        <p:nvPicPr>
          <p:cNvPr id="5" name="Picture 4" descr="Logo, company name&#10;&#10;Description automatically generated">
            <a:extLst>
              <a:ext uri="{FF2B5EF4-FFF2-40B4-BE49-F238E27FC236}">
                <a16:creationId xmlns:a16="http://schemas.microsoft.com/office/drawing/2014/main" id="{960EB5FE-D28E-4AF2-9EAF-3716FD07C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5428" y="4384916"/>
            <a:ext cx="2541144" cy="1350721"/>
          </a:xfrm>
          <a:prstGeom prst="rect">
            <a:avLst/>
          </a:prstGeom>
        </p:spPr>
      </p:pic>
    </p:spTree>
    <p:extLst>
      <p:ext uri="{BB962C8B-B14F-4D97-AF65-F5344CB8AC3E}">
        <p14:creationId xmlns:p14="http://schemas.microsoft.com/office/powerpoint/2010/main" val="107577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7409793" y="1032219"/>
            <a:ext cx="4613394" cy="4801314"/>
          </a:xfrm>
          <a:prstGeom prst="rect">
            <a:avLst/>
          </a:prstGeom>
          <a:noFill/>
        </p:spPr>
        <p:txBody>
          <a:bodyPr wrap="square" rtlCol="0">
            <a:spAutoFit/>
          </a:bodyPr>
          <a:lstStyle/>
          <a:p>
            <a:r>
              <a:rPr lang="en-US" dirty="0">
                <a:solidFill>
                  <a:srgbClr val="000000"/>
                </a:solidFill>
                <a:latin typeface="Gilroy Light" pitchFamily="2" charset="77"/>
              </a:rPr>
              <a:t>A lot of perfectly good food is wasted across the world everyday for many different reasons. </a:t>
            </a:r>
          </a:p>
          <a:p>
            <a:endParaRPr lang="en-US" dirty="0">
              <a:solidFill>
                <a:srgbClr val="000000"/>
              </a:solidFill>
              <a:latin typeface="Gilroy Light" pitchFamily="2" charset="77"/>
            </a:endParaRPr>
          </a:p>
          <a:p>
            <a:r>
              <a:rPr lang="en-US" dirty="0">
                <a:solidFill>
                  <a:srgbClr val="000000"/>
                </a:solidFill>
                <a:latin typeface="Gilroy Light" pitchFamily="2" charset="77"/>
              </a:rPr>
              <a:t>On school campuses, food waste usually happens because students don’t like the food that is served, given more food than they can eat, or don’t have enough time to eat their entire meal. </a:t>
            </a:r>
          </a:p>
          <a:p>
            <a:endParaRPr lang="en-US" dirty="0">
              <a:solidFill>
                <a:srgbClr val="000000"/>
              </a:solidFill>
              <a:latin typeface="Gilroy Light" pitchFamily="2" charset="77"/>
            </a:endParaRPr>
          </a:p>
          <a:p>
            <a:r>
              <a:rPr lang="en-US" dirty="0">
                <a:solidFill>
                  <a:srgbClr val="000000"/>
                </a:solidFill>
                <a:latin typeface="Gilroy Light" pitchFamily="2" charset="77"/>
              </a:rPr>
              <a:t>This results in a lot of food being thrown in the trash, which ends  up in landfills. </a:t>
            </a:r>
          </a:p>
          <a:p>
            <a:endParaRPr lang="en-US" dirty="0">
              <a:solidFill>
                <a:srgbClr val="000000"/>
              </a:solidFill>
              <a:latin typeface="Gilroy Light" pitchFamily="2" charset="77"/>
            </a:endParaRPr>
          </a:p>
          <a:p>
            <a:r>
              <a:rPr lang="en-US" dirty="0">
                <a:solidFill>
                  <a:srgbClr val="0A0A0A"/>
                </a:solidFill>
                <a:latin typeface="Gilroy Light" pitchFamily="2" charset="77"/>
              </a:rPr>
              <a:t>Reports estimate that U.S. schools waste 530,000 tons of food per year, which costs as much as $9.7 million a day to manage (</a:t>
            </a:r>
            <a:r>
              <a:rPr lang="en-US" dirty="0">
                <a:solidFill>
                  <a:srgbClr val="0A0A0A"/>
                </a:solidFill>
                <a:latin typeface="Gilroy Light" pitchFamily="2" charset="77"/>
                <a:hlinkClick r:id="rId3"/>
              </a:rPr>
              <a:t>World Wildlife</a:t>
            </a:r>
            <a:r>
              <a:rPr lang="en-US" dirty="0">
                <a:solidFill>
                  <a:srgbClr val="0A0A0A"/>
                </a:solidFill>
                <a:latin typeface="Gilroy Light" pitchFamily="2" charset="77"/>
              </a:rPr>
              <a:t>).</a:t>
            </a:r>
            <a:endParaRPr lang="en-US" dirty="0">
              <a:latin typeface="Gilroy Light" pitchFamily="2" charset="77"/>
            </a:endParaRPr>
          </a:p>
        </p:txBody>
      </p:sp>
      <p:pic>
        <p:nvPicPr>
          <p:cNvPr id="17" name="Picture 16" descr="A picture containing diagram&#10;&#10;Description automatically generated">
            <a:extLst>
              <a:ext uri="{FF2B5EF4-FFF2-40B4-BE49-F238E27FC236}">
                <a16:creationId xmlns:a16="http://schemas.microsoft.com/office/drawing/2014/main" id="{1B6A3480-DE75-0944-80BB-0A998BD9BF36}"/>
              </a:ext>
            </a:extLst>
          </p:cNvPr>
          <p:cNvPicPr>
            <a:picLocks noChangeAspect="1"/>
          </p:cNvPicPr>
          <p:nvPr/>
        </p:nvPicPr>
        <p:blipFill rotWithShape="1">
          <a:blip r:embed="rId4">
            <a:extLst>
              <a:ext uri="{28A0092B-C50C-407E-A947-70E740481C1C}">
                <a14:useLocalDpi xmlns:a14="http://schemas.microsoft.com/office/drawing/2010/main" val="0"/>
              </a:ext>
            </a:extLst>
          </a:blip>
          <a:srcRect l="14720" r="12832"/>
          <a:stretch/>
        </p:blipFill>
        <p:spPr>
          <a:xfrm>
            <a:off x="436100" y="1166842"/>
            <a:ext cx="6555544" cy="4524316"/>
          </a:xfrm>
          <a:prstGeom prst="rect">
            <a:avLst/>
          </a:prstGeom>
        </p:spPr>
      </p:pic>
    </p:spTree>
    <p:extLst>
      <p:ext uri="{BB962C8B-B14F-4D97-AF65-F5344CB8AC3E}">
        <p14:creationId xmlns:p14="http://schemas.microsoft.com/office/powerpoint/2010/main" val="413748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1103585" y="1859339"/>
            <a:ext cx="4992415" cy="3139321"/>
          </a:xfrm>
          <a:prstGeom prst="rect">
            <a:avLst/>
          </a:prstGeom>
          <a:noFill/>
        </p:spPr>
        <p:txBody>
          <a:bodyPr wrap="square" rtlCol="0">
            <a:spAutoFit/>
          </a:bodyPr>
          <a:lstStyle/>
          <a:p>
            <a:r>
              <a:rPr lang="en-US" dirty="0">
                <a:solidFill>
                  <a:srgbClr val="4A4A4A"/>
                </a:solidFill>
                <a:latin typeface="Gilroy-Light" pitchFamily="2" charset="77"/>
              </a:rPr>
              <a:t>Food waste in landfills is a big contributor to climate change. When food breaks down in a landfill, it gives off methane, a powerful greenhouse gas. </a:t>
            </a:r>
          </a:p>
          <a:p>
            <a:endParaRPr lang="en-US" dirty="0">
              <a:solidFill>
                <a:srgbClr val="4A4A4A"/>
              </a:solidFill>
              <a:latin typeface="Gilroy-Light" pitchFamily="2" charset="77"/>
            </a:endParaRPr>
          </a:p>
          <a:p>
            <a:r>
              <a:rPr lang="en-US" dirty="0">
                <a:solidFill>
                  <a:srgbClr val="4A4A4A"/>
                </a:solidFill>
                <a:latin typeface="Gilroy-Light" pitchFamily="2" charset="77"/>
              </a:rPr>
              <a:t>According to the  Environmental Protection Agency, food is the single largest category of material placed in United States landfills,  which is also the third-largest source of human-related methane emissions in the country (</a:t>
            </a:r>
            <a:r>
              <a:rPr lang="en-US" dirty="0">
                <a:solidFill>
                  <a:srgbClr val="4A4A4A"/>
                </a:solidFill>
                <a:latin typeface="Gilroy-Light" pitchFamily="2" charset="77"/>
                <a:hlinkClick r:id="rId4"/>
              </a:rPr>
              <a:t>USDA</a:t>
            </a:r>
            <a:r>
              <a:rPr lang="en-US" dirty="0">
                <a:solidFill>
                  <a:srgbClr val="4A4A4A"/>
                </a:solidFill>
                <a:latin typeface="Gilroy-Light" pitchFamily="2" charset="77"/>
              </a:rPr>
              <a:t>).</a:t>
            </a:r>
            <a:endParaRPr lang="en-US" dirty="0"/>
          </a:p>
        </p:txBody>
      </p:sp>
      <p:pic>
        <p:nvPicPr>
          <p:cNvPr id="9" name="Picture 8" descr="Graphical user interface, application&#10;&#10;Description automatically generated">
            <a:extLst>
              <a:ext uri="{FF2B5EF4-FFF2-40B4-BE49-F238E27FC236}">
                <a16:creationId xmlns:a16="http://schemas.microsoft.com/office/drawing/2014/main" id="{10E65727-F3B2-874D-ADC0-DBE2C6EF57EE}"/>
              </a:ext>
            </a:extLst>
          </p:cNvPr>
          <p:cNvPicPr>
            <a:picLocks noChangeAspect="1"/>
          </p:cNvPicPr>
          <p:nvPr/>
        </p:nvPicPr>
        <p:blipFill rotWithShape="1">
          <a:blip r:embed="rId5">
            <a:extLst>
              <a:ext uri="{28A0092B-C50C-407E-A947-70E740481C1C}">
                <a14:useLocalDpi xmlns:a14="http://schemas.microsoft.com/office/drawing/2010/main" val="0"/>
              </a:ext>
            </a:extLst>
          </a:blip>
          <a:srcRect t="11288" r="66024"/>
          <a:stretch/>
        </p:blipFill>
        <p:spPr>
          <a:xfrm>
            <a:off x="6816470" y="832892"/>
            <a:ext cx="3977211" cy="5192215"/>
          </a:xfrm>
          <a:prstGeom prst="rect">
            <a:avLst/>
          </a:prstGeom>
        </p:spPr>
      </p:pic>
    </p:spTree>
    <p:extLst>
      <p:ext uri="{BB962C8B-B14F-4D97-AF65-F5344CB8AC3E}">
        <p14:creationId xmlns:p14="http://schemas.microsoft.com/office/powerpoint/2010/main" val="346958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36BB89-ED09-4E94-89D7-4375C4FD2096}"/>
              </a:ext>
            </a:extLst>
          </p:cNvPr>
          <p:cNvSpPr txBox="1">
            <a:spLocks/>
          </p:cNvSpPr>
          <p:nvPr/>
        </p:nvSpPr>
        <p:spPr>
          <a:xfrm>
            <a:off x="8805076" y="0"/>
            <a:ext cx="3386924" cy="5926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00000"/>
              </a:lnSpc>
            </a:pPr>
            <a:r>
              <a:rPr lang="en-US" sz="1800" dirty="0">
                <a:solidFill>
                  <a:srgbClr val="4E9836"/>
                </a:solidFill>
                <a:latin typeface="Gilroy ExtraBold" panose="00000900000000000000" pitchFamily="50" charset="0"/>
              </a:rPr>
              <a:t>LAUNCH Project Toolkits</a:t>
            </a:r>
          </a:p>
          <a:p>
            <a:pPr algn="r">
              <a:lnSpc>
                <a:spcPct val="100000"/>
              </a:lnSpc>
            </a:pPr>
            <a:r>
              <a:rPr lang="en-US" sz="1200" dirty="0">
                <a:solidFill>
                  <a:srgbClr val="3A5F7C"/>
                </a:solidFill>
                <a:latin typeface="Gilroy ExtraBold" panose="00000900000000000000" pitchFamily="50" charset="0"/>
              </a:rPr>
              <a:t>GRADESOFGREEN.ORG</a:t>
            </a:r>
            <a:endParaRPr lang="en-US" sz="1200" dirty="0"/>
          </a:p>
        </p:txBody>
      </p:sp>
      <p:pic>
        <p:nvPicPr>
          <p:cNvPr id="7" name="Picture 6" descr="Background pattern&#10;&#10;Description automatically generated">
            <a:extLst>
              <a:ext uri="{FF2B5EF4-FFF2-40B4-BE49-F238E27FC236}">
                <a16:creationId xmlns:a16="http://schemas.microsoft.com/office/drawing/2014/main" id="{CEAB0458-D3FA-46EB-9506-69A57E68D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5833533"/>
            <a:ext cx="838200" cy="1024467"/>
          </a:xfrm>
          <a:prstGeom prst="rect">
            <a:avLst/>
          </a:prstGeom>
        </p:spPr>
      </p:pic>
      <p:sp>
        <p:nvSpPr>
          <p:cNvPr id="4" name="TextBox 3">
            <a:extLst>
              <a:ext uri="{FF2B5EF4-FFF2-40B4-BE49-F238E27FC236}">
                <a16:creationId xmlns:a16="http://schemas.microsoft.com/office/drawing/2014/main" id="{5F388D5B-FACA-7944-AD0A-99E3B244E492}"/>
              </a:ext>
            </a:extLst>
          </p:cNvPr>
          <p:cNvSpPr txBox="1"/>
          <p:nvPr/>
        </p:nvSpPr>
        <p:spPr>
          <a:xfrm>
            <a:off x="7728984" y="1305341"/>
            <a:ext cx="4142390" cy="4247317"/>
          </a:xfrm>
          <a:prstGeom prst="rect">
            <a:avLst/>
          </a:prstGeom>
          <a:noFill/>
        </p:spPr>
        <p:txBody>
          <a:bodyPr wrap="square" rtlCol="0">
            <a:spAutoFit/>
          </a:bodyPr>
          <a:lstStyle/>
          <a:p>
            <a:r>
              <a:rPr lang="en-US" dirty="0">
                <a:solidFill>
                  <a:srgbClr val="4A4A4A"/>
                </a:solidFill>
                <a:latin typeface="Gilroy-Light" pitchFamily="2" charset="77"/>
              </a:rPr>
              <a:t>Safe and wholesome food that is currently wasted could help feed families in need. </a:t>
            </a:r>
          </a:p>
          <a:p>
            <a:endParaRPr lang="en-US" dirty="0">
              <a:solidFill>
                <a:srgbClr val="4A4A4A"/>
              </a:solidFill>
              <a:latin typeface="Gilroy-Light" pitchFamily="2" charset="77"/>
            </a:endParaRPr>
          </a:p>
          <a:p>
            <a:r>
              <a:rPr lang="en-US" dirty="0">
                <a:solidFill>
                  <a:srgbClr val="4A4A4A"/>
                </a:solidFill>
                <a:latin typeface="Gilroy-Light" pitchFamily="2" charset="77"/>
              </a:rPr>
              <a:t>Much of the food that is currently thrown away can help feed hungry individuals and reduce food insecurity. </a:t>
            </a:r>
          </a:p>
          <a:p>
            <a:endParaRPr lang="en-US" dirty="0">
              <a:solidFill>
                <a:srgbClr val="4A4A4A"/>
              </a:solidFill>
              <a:latin typeface="Gilroy-Light" pitchFamily="2" charset="77"/>
            </a:endParaRPr>
          </a:p>
          <a:p>
            <a:r>
              <a:rPr lang="en-US" dirty="0">
                <a:solidFill>
                  <a:srgbClr val="4A4A4A"/>
                </a:solidFill>
                <a:latin typeface="Gilroy-Light" pitchFamily="2" charset="77"/>
              </a:rPr>
              <a:t>Each year, food banks like Feeding America rescue and redistribute around 3.6 billion pounds of food. This is only a small percentage of food that could have been donated instead of going to a landfill (</a:t>
            </a:r>
            <a:r>
              <a:rPr lang="en-US" dirty="0">
                <a:solidFill>
                  <a:srgbClr val="4A4A4A"/>
                </a:solidFill>
                <a:latin typeface="Gilroy-Light" pitchFamily="2" charset="77"/>
                <a:hlinkClick r:id="rId3"/>
              </a:rPr>
              <a:t>USDA</a:t>
            </a:r>
            <a:r>
              <a:rPr lang="en-US" dirty="0">
                <a:solidFill>
                  <a:srgbClr val="4A4A4A"/>
                </a:solidFill>
                <a:latin typeface="Gilroy-Light" pitchFamily="2" charset="77"/>
              </a:rPr>
              <a:t>).</a:t>
            </a:r>
            <a:endParaRPr lang="en-US" dirty="0"/>
          </a:p>
        </p:txBody>
      </p:sp>
      <p:pic>
        <p:nvPicPr>
          <p:cNvPr id="9" name="Picture 8" descr="Graphical user interface&#10;&#10;Description automatically generated with low confidence">
            <a:extLst>
              <a:ext uri="{FF2B5EF4-FFF2-40B4-BE49-F238E27FC236}">
                <a16:creationId xmlns:a16="http://schemas.microsoft.com/office/drawing/2014/main" id="{4F40D0DC-8C03-C64E-B953-B6F28BE526A4}"/>
              </a:ext>
            </a:extLst>
          </p:cNvPr>
          <p:cNvPicPr>
            <a:picLocks noChangeAspect="1"/>
          </p:cNvPicPr>
          <p:nvPr/>
        </p:nvPicPr>
        <p:blipFill rotWithShape="1">
          <a:blip r:embed="rId4">
            <a:extLst>
              <a:ext uri="{28A0092B-C50C-407E-A947-70E740481C1C}">
                <a14:useLocalDpi xmlns:a14="http://schemas.microsoft.com/office/drawing/2010/main" val="0"/>
              </a:ext>
            </a:extLst>
          </a:blip>
          <a:srcRect l="16038" t="15163" r="16116"/>
          <a:stretch/>
        </p:blipFill>
        <p:spPr>
          <a:xfrm>
            <a:off x="320626" y="1145332"/>
            <a:ext cx="7305210" cy="4567333"/>
          </a:xfrm>
          <a:prstGeom prst="rect">
            <a:avLst/>
          </a:prstGeom>
        </p:spPr>
      </p:pic>
    </p:spTree>
    <p:extLst>
      <p:ext uri="{BB962C8B-B14F-4D97-AF65-F5344CB8AC3E}">
        <p14:creationId xmlns:p14="http://schemas.microsoft.com/office/powerpoint/2010/main" val="736240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TotalTime>
  <Words>273</Words>
  <Application>Microsoft Macintosh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Gilroy ExtraBold</vt:lpstr>
      <vt:lpstr>Gilroy Light</vt:lpstr>
      <vt:lpstr>Gilroy-Light</vt:lpstr>
      <vt:lpstr>Office Theme</vt:lpstr>
      <vt:lpstr> LAUNCH Project Toolkits Campus Food Rescue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Gilroy Extra Bold</dc:title>
  <dc:creator>James Saracini</dc:creator>
  <cp:lastModifiedBy>Katie Teshima</cp:lastModifiedBy>
  <cp:revision>14</cp:revision>
  <dcterms:created xsi:type="dcterms:W3CDTF">2021-07-08T23:53:37Z</dcterms:created>
  <dcterms:modified xsi:type="dcterms:W3CDTF">2021-09-21T16:38:25Z</dcterms:modified>
</cp:coreProperties>
</file>