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0" r:id="rId3"/>
    <p:sldId id="261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9836"/>
    <a:srgbClr val="3A5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1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00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2C547-5722-F24C-9257-E15B85FFABA4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60BC5-1196-9441-8D86-4F7B3EE65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07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60BC5-1196-9441-8D86-4F7B3EE65C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18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BCE56-2936-4A78-A706-EFA4FB8571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ADF621-DAFF-4E7D-BFAD-1491A1EB7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CD186-6951-4A49-AA3F-09DCEFF0F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6352-E732-43B9-ABAB-71FDB381286B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C3DBE-AEDC-4EB2-A665-2264C5495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3E4F3-4C50-45F9-9FD8-7577EF4C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A4E8-5A5C-4C57-BE56-829776CBE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80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FFF41-8B7E-472A-8A39-C159FB289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33D6C-4430-4688-9269-C7DF020D04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A4A4B-A8F2-4D02-B2B1-9C669EDB9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6352-E732-43B9-ABAB-71FDB381286B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5EBF8-F9B9-4F4A-BA93-1E13D6967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36958-922A-4949-9250-1DBE6513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A4E8-5A5C-4C57-BE56-829776CBE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29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6BC2B2-59DE-48AC-B5AC-ABB9664FE1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EE8667-1741-4927-ABA5-28AD2C1746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DDE2F-6C0E-47E2-A633-1357B84BB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6352-E732-43B9-ABAB-71FDB381286B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D9246-6F45-4F94-96F7-C82D507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4B237-B5F2-4D63-B47F-F8D30660B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A4E8-5A5C-4C57-BE56-829776CBE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5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CADE7-0DFD-49FB-B553-D3BD8697C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9A281-BDDA-4142-8204-54B73F9CD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94A79-6C8A-42FD-9AD4-CF3E06ED5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6352-E732-43B9-ABAB-71FDB381286B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1D750-7E9B-40BE-898D-D1043D0B3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555D4-D3E8-4E68-8CE2-8795516F2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A4E8-5A5C-4C57-BE56-829776CBE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41C74-616A-4B5C-ADDF-4FBD42290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BF47A-6EB5-444E-93CF-6EBF44F1A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A35D2-3C98-4243-A827-CE4FF8EE9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6352-E732-43B9-ABAB-71FDB381286B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A8656-7279-41AB-AA93-E7FCD00C1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A608C-D9DE-49A5-B445-AB7301E38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A4E8-5A5C-4C57-BE56-829776CBE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5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B8A56-921D-4775-AF27-16F3355B1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F5F8B-99A6-4892-BD38-6A82F9D661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19EADF-C2C1-4CF5-8AC2-854E07511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1D25C-5394-453B-A68A-F7F6A5B0D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6352-E732-43B9-ABAB-71FDB381286B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D9156-F716-42A6-AEC1-7B6BA1476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8E7CC-57EF-4451-A281-E7E42DD27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A4E8-5A5C-4C57-BE56-829776CBE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86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577B3-C24F-45AC-A154-CF7564D59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E5049B-7B9B-4015-8075-4C8000C20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A9592C-23A0-4230-8E13-17523724B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A42E73-3481-4511-8941-EFF316B5AE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B42D4-E723-411A-B565-18F215B8F8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403515-DAB1-4C08-BBB3-7C4BE6741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6352-E732-43B9-ABAB-71FDB381286B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7983C5-394A-49FD-B376-CF0C5D182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4FF0F3-EE03-49CF-B2EF-93C868795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A4E8-5A5C-4C57-BE56-829776CBE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1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9C800-15AB-4E79-ABB8-E59D28CAB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5BC1EF-A4FA-47CA-B03F-16419C8D4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6352-E732-43B9-ABAB-71FDB381286B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855A64-214B-4A38-A930-EEDBF327A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1FAE03-C2FD-43BA-83B2-3E9FD6550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A4E8-5A5C-4C57-BE56-829776CBE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92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8AF1C4-0DF5-4D8A-86EE-DD81C7BC0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6352-E732-43B9-ABAB-71FDB381286B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6B2513-7A6A-498F-AC5D-B03334B1E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36A23-3C35-422E-AA6F-CCBF1A3EF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A4E8-5A5C-4C57-BE56-829776CBE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95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76BD8-1307-46A5-89C9-3E63FFF20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53667-AB6A-4316-B763-7A41A49C3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E0D0BE-0014-4977-B9F7-EC355419A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1A12CC-8B06-4293-99CB-3A789E5CF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6352-E732-43B9-ABAB-71FDB381286B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6913F8-A64E-443C-827B-EE575BAA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7ADAFB-FA2E-4F39-8933-0CCFD1768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A4E8-5A5C-4C57-BE56-829776CBE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3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0CDCF-EAEB-48CD-B53E-6C8D39BDE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D402FA-EEE0-48E8-A6FD-2617C43001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CD9B6D-CD2B-4E04-96FA-0EC8CC2A3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FBFD4F-E801-4403-9258-561225A22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6352-E732-43B9-ABAB-71FDB381286B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9820DC-FBC7-4001-8194-DFDF8B0CF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C9201-3EC8-4E2B-B3A4-65040B7AE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A4E8-5A5C-4C57-BE56-829776CBE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14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E5706D-55F9-431D-8FD3-8539EAE5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EFA8A-D539-4469-AB20-01BEA724C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A4D47-173C-43CE-89B7-B818982929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86352-E732-43B9-ABAB-71FDB381286B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F60F9-DE56-4128-B554-8CF92A6C80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54826-B180-4CAB-A027-3BEB3BD7E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3A4E8-5A5C-4C57-BE56-829776CBE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4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trofill.com/TreeFacts.asp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nwf.org/Trees-for-Wildlife/Wildlife-Benefit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forests.org/blog/31-things-you-should-know-about-tree-planti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17130-7322-447C-AE0B-66329FB5FF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solidFill>
                  <a:srgbClr val="4E9836"/>
                </a:solidFill>
                <a:latin typeface="Gilroy ExtraBold" panose="00000900000000000000" pitchFamily="50" charset="0"/>
              </a:rPr>
            </a:br>
            <a:r>
              <a:rPr lang="en-US" dirty="0">
                <a:solidFill>
                  <a:srgbClr val="4E9836"/>
                </a:solidFill>
                <a:latin typeface="Gilroy ExtraBold" panose="00000900000000000000" pitchFamily="50" charset="0"/>
              </a:rPr>
              <a:t>LAUNCH Project Toolkits</a:t>
            </a:r>
            <a:br>
              <a:rPr lang="en-US" dirty="0">
                <a:solidFill>
                  <a:srgbClr val="4E9836"/>
                </a:solidFill>
                <a:latin typeface="Gilroy ExtraBold" panose="00000900000000000000" pitchFamily="50" charset="0"/>
              </a:rPr>
            </a:br>
            <a:r>
              <a:rPr lang="en-US" dirty="0">
                <a:solidFill>
                  <a:srgbClr val="3A5F7C"/>
                </a:solidFill>
                <a:latin typeface="Gilroy ExtraBold" panose="00000900000000000000" pitchFamily="50" charset="0"/>
              </a:rPr>
              <a:t>Tree Planting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60EB5FE-D28E-4AF2-9EAF-3716FD07C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428" y="4384916"/>
            <a:ext cx="2541144" cy="135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78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E36BB89-ED09-4E94-89D7-4375C4FD2096}"/>
              </a:ext>
            </a:extLst>
          </p:cNvPr>
          <p:cNvSpPr txBox="1">
            <a:spLocks/>
          </p:cNvSpPr>
          <p:nvPr/>
        </p:nvSpPr>
        <p:spPr>
          <a:xfrm>
            <a:off x="8805076" y="0"/>
            <a:ext cx="3386924" cy="5926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4E9836"/>
                </a:solidFill>
                <a:latin typeface="Gilroy ExtraBold" panose="00000900000000000000" pitchFamily="50" charset="0"/>
              </a:rPr>
              <a:t>LAUNCH Project Toolkits</a:t>
            </a:r>
          </a:p>
          <a:p>
            <a:pPr algn="r">
              <a:lnSpc>
                <a:spcPct val="100000"/>
              </a:lnSpc>
            </a:pPr>
            <a:r>
              <a:rPr lang="en-US" sz="1200" dirty="0">
                <a:solidFill>
                  <a:srgbClr val="3A5F7C"/>
                </a:solidFill>
                <a:latin typeface="Gilroy ExtraBold" panose="00000900000000000000" pitchFamily="50" charset="0"/>
              </a:rPr>
              <a:t>GRADESOFGREEN.ORG</a:t>
            </a:r>
            <a:endParaRPr lang="en-US" sz="1200" dirty="0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CEAB0458-D3FA-46EB-9506-69A57E68D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833533"/>
            <a:ext cx="838200" cy="10244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388D5B-FACA-7944-AD0A-99E3B244E492}"/>
              </a:ext>
            </a:extLst>
          </p:cNvPr>
          <p:cNvSpPr txBox="1"/>
          <p:nvPr/>
        </p:nvSpPr>
        <p:spPr>
          <a:xfrm>
            <a:off x="6856531" y="1625906"/>
            <a:ext cx="461339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roy Light" pitchFamily="2" charset="77"/>
              </a:rPr>
              <a:t>One of the most important elements for survival is oxygen because it allows us to breathe and support bodily functions.</a:t>
            </a:r>
          </a:p>
          <a:p>
            <a:endParaRPr lang="en-US" dirty="0">
              <a:latin typeface="Gilroy Light" pitchFamily="2" charset="77"/>
            </a:endParaRPr>
          </a:p>
          <a:p>
            <a:r>
              <a:rPr lang="en-US" dirty="0">
                <a:latin typeface="Gilroy Light" pitchFamily="2" charset="77"/>
              </a:rPr>
              <a:t>Trees are an important source of oxygen in our atmosphere and their presence allows us to carry out our daily routines. </a:t>
            </a:r>
          </a:p>
          <a:p>
            <a:endParaRPr lang="en-US" dirty="0">
              <a:latin typeface="Gilroy Light" pitchFamily="2" charset="77"/>
            </a:endParaRPr>
          </a:p>
          <a:p>
            <a:r>
              <a:rPr lang="en-US" dirty="0">
                <a:latin typeface="Gilroy Light" pitchFamily="2" charset="77"/>
              </a:rPr>
              <a:t>In fact, by planting 20 million trees, we would be able to add 260 million tons of oxygen to the earth while sequestering 10 million tons of carbon dioxide simultaneously (</a:t>
            </a:r>
            <a:r>
              <a:rPr lang="en-US" dirty="0" err="1">
                <a:latin typeface="Gilroy Light" pitchFamily="2" charset="77"/>
                <a:hlinkClick r:id="rId3"/>
              </a:rPr>
              <a:t>Nitrofill</a:t>
            </a:r>
            <a:r>
              <a:rPr lang="en-US" dirty="0">
                <a:latin typeface="Gilroy Light" pitchFamily="2" charset="77"/>
              </a:rPr>
              <a:t>).</a:t>
            </a:r>
          </a:p>
        </p:txBody>
      </p:sp>
      <p:pic>
        <p:nvPicPr>
          <p:cNvPr id="9" name="Picture 8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EE2B3C97-0043-E44A-B018-687E5594EC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3" r="60127"/>
          <a:stretch/>
        </p:blipFill>
        <p:spPr>
          <a:xfrm>
            <a:off x="949124" y="790828"/>
            <a:ext cx="4386346" cy="527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80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E36BB89-ED09-4E94-89D7-4375C4FD2096}"/>
              </a:ext>
            </a:extLst>
          </p:cNvPr>
          <p:cNvSpPr txBox="1">
            <a:spLocks/>
          </p:cNvSpPr>
          <p:nvPr/>
        </p:nvSpPr>
        <p:spPr>
          <a:xfrm>
            <a:off x="8805076" y="0"/>
            <a:ext cx="3386924" cy="5926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4E9836"/>
                </a:solidFill>
                <a:latin typeface="Gilroy ExtraBold" panose="00000900000000000000" pitchFamily="50" charset="0"/>
              </a:rPr>
              <a:t>LAUNCH Project Toolkits</a:t>
            </a:r>
          </a:p>
          <a:p>
            <a:pPr algn="r">
              <a:lnSpc>
                <a:spcPct val="100000"/>
              </a:lnSpc>
            </a:pPr>
            <a:r>
              <a:rPr lang="en-US" sz="1200" dirty="0">
                <a:solidFill>
                  <a:srgbClr val="3A5F7C"/>
                </a:solidFill>
                <a:latin typeface="Gilroy ExtraBold" panose="00000900000000000000" pitchFamily="50" charset="0"/>
              </a:rPr>
              <a:t>GRADESOFGREEN.ORG</a:t>
            </a:r>
            <a:endParaRPr lang="en-US" sz="1200" dirty="0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CEAB0458-D3FA-46EB-9506-69A57E68D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833533"/>
            <a:ext cx="838200" cy="10244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388D5B-FACA-7944-AD0A-99E3B244E492}"/>
              </a:ext>
            </a:extLst>
          </p:cNvPr>
          <p:cNvSpPr txBox="1"/>
          <p:nvPr/>
        </p:nvSpPr>
        <p:spPr>
          <a:xfrm>
            <a:off x="711913" y="1997839"/>
            <a:ext cx="47744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roy Light" pitchFamily="2" charset="77"/>
              </a:rPr>
              <a:t>Trees provide many functions to not only humans, but other animals as well. </a:t>
            </a:r>
          </a:p>
          <a:p>
            <a:endParaRPr lang="en-US" dirty="0">
              <a:latin typeface="Gilroy Light" pitchFamily="2" charset="77"/>
            </a:endParaRPr>
          </a:p>
          <a:p>
            <a:r>
              <a:rPr lang="en-US" dirty="0">
                <a:latin typeface="Gilroy Light" pitchFamily="2" charset="77"/>
              </a:rPr>
              <a:t>In addition to oxygen, trees provide a habitat for a variety of species such as birds, squirrels, or insects. </a:t>
            </a:r>
          </a:p>
          <a:p>
            <a:endParaRPr lang="en-US" dirty="0">
              <a:latin typeface="Gilroy Light" pitchFamily="2" charset="77"/>
            </a:endParaRPr>
          </a:p>
          <a:p>
            <a:r>
              <a:rPr lang="en-US" dirty="0">
                <a:latin typeface="Gilroy Light" pitchFamily="2" charset="77"/>
              </a:rPr>
              <a:t>Furthermore, some trees can provide food for the same organisms, which allows them to live happily (</a:t>
            </a:r>
            <a:r>
              <a:rPr lang="en-US" dirty="0">
                <a:latin typeface="Gilroy Light" pitchFamily="2" charset="77"/>
                <a:hlinkClick r:id="rId4"/>
              </a:rPr>
              <a:t>NWF</a:t>
            </a:r>
            <a:r>
              <a:rPr lang="en-US" dirty="0">
                <a:latin typeface="Gilroy Light" pitchFamily="2" charset="77"/>
              </a:rPr>
              <a:t>).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AA97A2A2-92F1-DD4F-B0BE-5CD5C9B59C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0" t="9943" r="26139"/>
          <a:stretch/>
        </p:blipFill>
        <p:spPr>
          <a:xfrm>
            <a:off x="6096000" y="949861"/>
            <a:ext cx="5074168" cy="495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85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E36BB89-ED09-4E94-89D7-4375C4FD2096}"/>
              </a:ext>
            </a:extLst>
          </p:cNvPr>
          <p:cNvSpPr txBox="1">
            <a:spLocks/>
          </p:cNvSpPr>
          <p:nvPr/>
        </p:nvSpPr>
        <p:spPr>
          <a:xfrm>
            <a:off x="8805076" y="0"/>
            <a:ext cx="3386924" cy="5926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4E9836"/>
                </a:solidFill>
                <a:latin typeface="Gilroy ExtraBold" panose="00000900000000000000" pitchFamily="50" charset="0"/>
              </a:rPr>
              <a:t>LAUNCH Project Toolkits</a:t>
            </a:r>
          </a:p>
          <a:p>
            <a:pPr algn="r">
              <a:lnSpc>
                <a:spcPct val="100000"/>
              </a:lnSpc>
            </a:pPr>
            <a:r>
              <a:rPr lang="en-US" sz="1200" dirty="0">
                <a:solidFill>
                  <a:srgbClr val="3A5F7C"/>
                </a:solidFill>
                <a:latin typeface="Gilroy ExtraBold" panose="00000900000000000000" pitchFamily="50" charset="0"/>
              </a:rPr>
              <a:t>GRADESOFGREEN.ORG</a:t>
            </a:r>
            <a:endParaRPr lang="en-US" sz="1200" dirty="0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CEAB0458-D3FA-46EB-9506-69A57E68D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833533"/>
            <a:ext cx="838200" cy="10244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388D5B-FACA-7944-AD0A-99E3B244E492}"/>
              </a:ext>
            </a:extLst>
          </p:cNvPr>
          <p:cNvSpPr txBox="1"/>
          <p:nvPr/>
        </p:nvSpPr>
        <p:spPr>
          <a:xfrm>
            <a:off x="6096000" y="1720838"/>
            <a:ext cx="50851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roy Light" pitchFamily="2" charset="77"/>
              </a:rPr>
              <a:t>While there are many short-term benefits of trees, it is also important to identify how they can help us in the long term. </a:t>
            </a:r>
          </a:p>
          <a:p>
            <a:endParaRPr lang="en-US" dirty="0">
              <a:latin typeface="Gilroy Light" pitchFamily="2" charset="77"/>
            </a:endParaRPr>
          </a:p>
          <a:p>
            <a:r>
              <a:rPr lang="en-US" dirty="0">
                <a:latin typeface="Gilroy Light" pitchFamily="2" charset="77"/>
              </a:rPr>
              <a:t>The action of reforestation sparks the possibility of a resilient ecosystem that can withstand disparities such as land runoff and wildfires. </a:t>
            </a:r>
          </a:p>
          <a:p>
            <a:endParaRPr lang="en-US" dirty="0">
              <a:latin typeface="Gilroy Light" pitchFamily="2" charset="77"/>
            </a:endParaRPr>
          </a:p>
          <a:p>
            <a:r>
              <a:rPr lang="en-US" dirty="0">
                <a:latin typeface="Gilroy Light" pitchFamily="2" charset="77"/>
              </a:rPr>
              <a:t>Furthermore, reforestation allows local ecosystems to adapt easier with the effects of climate change (</a:t>
            </a:r>
            <a:r>
              <a:rPr lang="en-US" dirty="0">
                <a:latin typeface="Gilroy Light" pitchFamily="2" charset="77"/>
                <a:hlinkClick r:id="rId3"/>
              </a:rPr>
              <a:t>National Forests</a:t>
            </a:r>
            <a:r>
              <a:rPr lang="en-US" dirty="0">
                <a:latin typeface="Gilroy Light" pitchFamily="2" charset="77"/>
              </a:rPr>
              <a:t>).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30F7174A-FCF0-C948-B8DD-5896F82153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34" t="4540"/>
          <a:stretch/>
        </p:blipFill>
        <p:spPr>
          <a:xfrm>
            <a:off x="1550550" y="810228"/>
            <a:ext cx="3469606" cy="529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240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229</Words>
  <Application>Microsoft Macintosh PowerPoint</Application>
  <PresentationFormat>Widescreen</PresentationFormat>
  <Paragraphs>23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Gilroy ExtraBold</vt:lpstr>
      <vt:lpstr>Gilroy Light</vt:lpstr>
      <vt:lpstr>Office Theme</vt:lpstr>
      <vt:lpstr> LAUNCH Project Toolkits Tree Planting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LAUNCH Project Toolkits Gilroy Extra Bold</dc:title>
  <dc:creator>James Saracini</dc:creator>
  <cp:lastModifiedBy>Katie Teshima</cp:lastModifiedBy>
  <cp:revision>23</cp:revision>
  <dcterms:created xsi:type="dcterms:W3CDTF">2021-07-08T23:53:37Z</dcterms:created>
  <dcterms:modified xsi:type="dcterms:W3CDTF">2021-10-27T17:50:01Z</dcterms:modified>
</cp:coreProperties>
</file>