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2"/>
  </p:normalViewPr>
  <p:slideViewPr>
    <p:cSldViewPr snapToGrid="0" snapToObjects="1">
      <p:cViewPr varScale="1">
        <p:scale>
          <a:sx n="96" d="100"/>
          <a:sy n="96" d="100"/>
        </p:scale>
        <p:origin x="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6ABE-A9B6-9441-8AC6-8FA50B9FEE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D7585A-DE57-B947-B5B1-90C3B000E6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3A0279-090A-6047-8238-50396F922FAC}"/>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5" name="Footer Placeholder 4">
            <a:extLst>
              <a:ext uri="{FF2B5EF4-FFF2-40B4-BE49-F238E27FC236}">
                <a16:creationId xmlns:a16="http://schemas.microsoft.com/office/drawing/2014/main" id="{4BEEDE93-27E8-A04B-8580-62A80F9204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97E351-6188-2B40-9525-FA498B3A628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69257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496EB-EBCE-3942-AF73-CB5719CDD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FC116B-A49A-DF45-BF7F-5ED13F318F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77940-DB77-F045-A223-D1899C80BBA3}"/>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5" name="Footer Placeholder 4">
            <a:extLst>
              <a:ext uri="{FF2B5EF4-FFF2-40B4-BE49-F238E27FC236}">
                <a16:creationId xmlns:a16="http://schemas.microsoft.com/office/drawing/2014/main" id="{BB4B67D1-2616-454C-B866-687F0D203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3F6839-CAAE-6241-A63F-57974C43C077}"/>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100299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955266-E3F3-274F-A0B3-371DED8A4B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298FF5-1026-AA4A-A8E7-68F712836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6D9A2-1F77-F446-B1DA-E3B0CAFBEC7F}"/>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5" name="Footer Placeholder 4">
            <a:extLst>
              <a:ext uri="{FF2B5EF4-FFF2-40B4-BE49-F238E27FC236}">
                <a16:creationId xmlns:a16="http://schemas.microsoft.com/office/drawing/2014/main" id="{3D918CAA-173A-E04A-BEC2-92EB0CD415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B15E26-81C0-E841-BFDF-54F2A0AC3C37}"/>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294446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F8A30-7A29-4B43-B9AF-1DA2EAA1BA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D4449E-6518-7949-B112-9DF2CE252C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80162-C7D8-1F48-B92A-A04461190966}"/>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5" name="Footer Placeholder 4">
            <a:extLst>
              <a:ext uri="{FF2B5EF4-FFF2-40B4-BE49-F238E27FC236}">
                <a16:creationId xmlns:a16="http://schemas.microsoft.com/office/drawing/2014/main" id="{FE7DEC8E-74D9-774A-9B9A-FDD1895D9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F12478-C645-814B-A09B-28643F69C60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12333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D5D3-895D-9D42-A7F5-7F91D98D4D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761F4B-D532-B641-9240-22470493E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9FA4F2-2899-B14B-9156-3328E8F86F99}"/>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5" name="Footer Placeholder 4">
            <a:extLst>
              <a:ext uri="{FF2B5EF4-FFF2-40B4-BE49-F238E27FC236}">
                <a16:creationId xmlns:a16="http://schemas.microsoft.com/office/drawing/2014/main" id="{A3FEF82E-C7CD-0A4F-9775-4F510D41B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F492CD-2A28-FF41-A41E-AFF4DBDC9A3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206145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E08A-6C80-4D4A-B0BE-1D855DF517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F2BE43-1571-7744-BA47-690D423945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8931F37-EB21-8B49-BA76-B2D0DEFC6A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FF4157-C2A2-644C-B1DB-DE8A2579FC46}"/>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6" name="Footer Placeholder 5">
            <a:extLst>
              <a:ext uri="{FF2B5EF4-FFF2-40B4-BE49-F238E27FC236}">
                <a16:creationId xmlns:a16="http://schemas.microsoft.com/office/drawing/2014/main" id="{029C4B56-E7D3-EF46-878D-8677EB56C6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CFE164-C3C7-7146-A35D-AA2045AF70F3}"/>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6407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35F0-8A12-5343-B917-4BECD65900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BE1B46-FA3B-2944-A829-5B02A5A3F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B2442B-A0E5-4A47-A47A-4873B18A6B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605A1E-6EAC-E044-83E6-B42FF7E7A4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819F9-2DC5-7F43-9BEA-5D745991DC6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2C4E86-22A0-AD49-9947-3E086151523F}"/>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8" name="Footer Placeholder 7">
            <a:extLst>
              <a:ext uri="{FF2B5EF4-FFF2-40B4-BE49-F238E27FC236}">
                <a16:creationId xmlns:a16="http://schemas.microsoft.com/office/drawing/2014/main" id="{B6BCD485-E1F5-2242-8F5C-860690F4346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8BD623-D19C-BD44-9D68-835AB5C0E3D3}"/>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810703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B91B5-7317-5149-8455-E43478CC85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D34394-35E3-2F4F-87D9-143198E72A37}"/>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4" name="Footer Placeholder 3">
            <a:extLst>
              <a:ext uri="{FF2B5EF4-FFF2-40B4-BE49-F238E27FC236}">
                <a16:creationId xmlns:a16="http://schemas.microsoft.com/office/drawing/2014/main" id="{F778CC31-9164-7048-A50A-91FF7D16EE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4518F0-4FE6-CD4E-A156-9818B3AFABE8}"/>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3922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8FA34-A871-2643-BBCD-318EB5FCE587}"/>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3" name="Footer Placeholder 2">
            <a:extLst>
              <a:ext uri="{FF2B5EF4-FFF2-40B4-BE49-F238E27FC236}">
                <a16:creationId xmlns:a16="http://schemas.microsoft.com/office/drawing/2014/main" id="{A6F9AA65-6F09-2349-99AD-E0D1A91DDF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6AA67F-BDF6-1545-90D7-675DA5DA8E3A}"/>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3861648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868E5-180A-8F42-9BFA-7299AB772F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8BA85D-943D-E643-BC42-28B1EBF9C5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91B836-BFDE-814F-AA9B-07EB0A214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6AD884-AF41-004F-8D7A-D6F3E1084250}"/>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6" name="Footer Placeholder 5">
            <a:extLst>
              <a:ext uri="{FF2B5EF4-FFF2-40B4-BE49-F238E27FC236}">
                <a16:creationId xmlns:a16="http://schemas.microsoft.com/office/drawing/2014/main" id="{14D7E99F-7315-624D-B9C9-D2FD627929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CBB904-8BF9-9E48-A735-C38C60FD424F}"/>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2057087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FD4AC-CD5C-9F4D-A6EE-D8B10201E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E9B0F7-BC4C-8C4B-8CAF-4F18DCC020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8D01DF-6D5F-A142-8AD3-C9005412E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7FB4B3-FCEC-8647-956C-13F08BA9FDA4}"/>
              </a:ext>
            </a:extLst>
          </p:cNvPr>
          <p:cNvSpPr>
            <a:spLocks noGrp="1"/>
          </p:cNvSpPr>
          <p:nvPr>
            <p:ph type="dt" sz="half" idx="10"/>
          </p:nvPr>
        </p:nvSpPr>
        <p:spPr/>
        <p:txBody>
          <a:bodyPr/>
          <a:lstStyle/>
          <a:p>
            <a:fld id="{06E549A5-FBA2-EB4D-BF43-D698CEA4559D}" type="datetimeFigureOut">
              <a:rPr lang="en-US" smtClean="0"/>
              <a:t>11/9/21</a:t>
            </a:fld>
            <a:endParaRPr lang="en-US"/>
          </a:p>
        </p:txBody>
      </p:sp>
      <p:sp>
        <p:nvSpPr>
          <p:cNvPr id="6" name="Footer Placeholder 5">
            <a:extLst>
              <a:ext uri="{FF2B5EF4-FFF2-40B4-BE49-F238E27FC236}">
                <a16:creationId xmlns:a16="http://schemas.microsoft.com/office/drawing/2014/main" id="{9604B418-A078-DF41-A0DA-F807A3C885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BB3098-BF3A-4145-A3F8-8DF4F7EBD54B}"/>
              </a:ext>
            </a:extLst>
          </p:cNvPr>
          <p:cNvSpPr>
            <a:spLocks noGrp="1"/>
          </p:cNvSpPr>
          <p:nvPr>
            <p:ph type="sldNum" sz="quarter" idx="12"/>
          </p:nvPr>
        </p:nvSpPr>
        <p:spPr/>
        <p:txBody>
          <a:bodyPr/>
          <a:lstStyle/>
          <a:p>
            <a:fld id="{FFD81C26-90F9-0348-812D-1D092BB565A0}" type="slidenum">
              <a:rPr lang="en-US" smtClean="0"/>
              <a:t>‹#›</a:t>
            </a:fld>
            <a:endParaRPr lang="en-US"/>
          </a:p>
        </p:txBody>
      </p:sp>
    </p:spTree>
    <p:extLst>
      <p:ext uri="{BB962C8B-B14F-4D97-AF65-F5344CB8AC3E}">
        <p14:creationId xmlns:p14="http://schemas.microsoft.com/office/powerpoint/2010/main" val="1503467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454EDD-44CF-334F-86B5-9D483DD8E6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7E14D-320B-CA44-909D-320F7F5731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507FEE-86DA-C849-A7D9-FE06FD01BA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E549A5-FBA2-EB4D-BF43-D698CEA4559D}" type="datetimeFigureOut">
              <a:rPr lang="en-US" smtClean="0"/>
              <a:t>11/9/21</a:t>
            </a:fld>
            <a:endParaRPr lang="en-US"/>
          </a:p>
        </p:txBody>
      </p:sp>
      <p:sp>
        <p:nvSpPr>
          <p:cNvPr id="5" name="Footer Placeholder 4">
            <a:extLst>
              <a:ext uri="{FF2B5EF4-FFF2-40B4-BE49-F238E27FC236}">
                <a16:creationId xmlns:a16="http://schemas.microsoft.com/office/drawing/2014/main" id="{F4FDCD8E-514C-4046-AC87-8A39FF78488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73D0C4-6BA3-5E4C-AF6A-D7BC16731A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81C26-90F9-0348-812D-1D092BB565A0}" type="slidenum">
              <a:rPr lang="en-US" smtClean="0"/>
              <a:t>‹#›</a:t>
            </a:fld>
            <a:endParaRPr lang="en-US"/>
          </a:p>
        </p:txBody>
      </p:sp>
    </p:spTree>
    <p:extLst>
      <p:ext uri="{BB962C8B-B14F-4D97-AF65-F5344CB8AC3E}">
        <p14:creationId xmlns:p14="http://schemas.microsoft.com/office/powerpoint/2010/main" val="1509109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rdc.org/issues/reduce-fossil-fuel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AB59-C4C5-444C-8FE0-FBCD52A839EC}"/>
              </a:ext>
            </a:extLst>
          </p:cNvPr>
          <p:cNvSpPr>
            <a:spLocks noGrp="1"/>
          </p:cNvSpPr>
          <p:nvPr>
            <p:ph type="ctrTitle"/>
          </p:nvPr>
        </p:nvSpPr>
        <p:spPr>
          <a:xfrm>
            <a:off x="1524000" y="1041400"/>
            <a:ext cx="9144000" cy="2387600"/>
          </a:xfrm>
        </p:spPr>
        <p:txBody>
          <a:bodyPr>
            <a:normAutofit/>
          </a:bodyPr>
          <a:lstStyle/>
          <a:p>
            <a:r>
              <a:rPr lang="en-US" sz="5400" dirty="0">
                <a:solidFill>
                  <a:schemeClr val="accent6">
                    <a:lumMod val="75000"/>
                  </a:schemeClr>
                </a:solidFill>
              </a:rPr>
              <a:t>LAUNCH Project Toolkits</a:t>
            </a:r>
            <a:br>
              <a:rPr lang="en-US" sz="5400" dirty="0"/>
            </a:br>
            <a:r>
              <a:rPr lang="en-US" sz="5400" dirty="0">
                <a:solidFill>
                  <a:schemeClr val="accent1">
                    <a:lumMod val="75000"/>
                  </a:schemeClr>
                </a:solidFill>
              </a:rPr>
              <a:t>Energy Audit</a:t>
            </a:r>
          </a:p>
        </p:txBody>
      </p:sp>
      <p:pic>
        <p:nvPicPr>
          <p:cNvPr id="1026" name="Picture 2" descr="Logo, company name&#10;&#10;Description automatically generated">
            <a:extLst>
              <a:ext uri="{FF2B5EF4-FFF2-40B4-BE49-F238E27FC236}">
                <a16:creationId xmlns:a16="http://schemas.microsoft.com/office/drawing/2014/main" id="{D00334FD-0430-C248-AD35-C593988ABD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391" y="3954412"/>
            <a:ext cx="2681217" cy="1425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343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1350129"/>
            <a:ext cx="6096000" cy="4785628"/>
          </a:xfrm>
        </p:spPr>
        <p:txBody>
          <a:bodyPr>
            <a:normAutofit/>
          </a:bodyPr>
          <a:lstStyle/>
          <a:p>
            <a:pPr marL="0" indent="0" fontAlgn="base">
              <a:buNone/>
            </a:pPr>
            <a:r>
              <a:rPr lang="en-US" sz="2000" b="1" dirty="0"/>
              <a:t>Much of Our Energy Comes from Fossil Fuels</a:t>
            </a:r>
            <a:endParaRPr lang="en-US" sz="2000" dirty="0"/>
          </a:p>
          <a:p>
            <a:pPr marL="0" indent="0" fontAlgn="base">
              <a:buNone/>
            </a:pPr>
            <a:r>
              <a:rPr lang="en-US" sz="2000" dirty="0"/>
              <a:t>Although many countries are investing more and more into renewable energy sources, such as solar and wind, much of the energy that we use throughout the world still comes from fossil fuels. Coal, crude oil, and natural gas are all considered </a:t>
            </a:r>
            <a:r>
              <a:rPr lang="en-US" sz="2000" dirty="0">
                <a:hlinkClick r:id="rId2"/>
              </a:rPr>
              <a:t>fossil fuels</a:t>
            </a:r>
            <a:r>
              <a:rPr lang="en-US" sz="2000" dirty="0"/>
              <a:t> because they were formed from the fossilized, buried remains of plants and animals that lived millions of years ago. Because of their origins, fossil fuels have a high carbon content. Today, oil, coal, and gas provide roughly 80% of our energy needs. Extracting and burning fossil fuels releases chemicals and greenhouse gasses into the atmosphere, which causes air pollution and increased global temperatures.</a:t>
            </a:r>
          </a:p>
          <a:p>
            <a:endParaRPr lang="en-US" sz="2000"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iagram&#10;&#10;Description automatically generated with medium confidence">
            <a:extLst>
              <a:ext uri="{FF2B5EF4-FFF2-40B4-BE49-F238E27FC236}">
                <a16:creationId xmlns:a16="http://schemas.microsoft.com/office/drawing/2014/main" id="{7E9E93A9-24E0-454F-A679-E1C20FECFB18}"/>
              </a:ext>
            </a:extLst>
          </p:cNvPr>
          <p:cNvPicPr>
            <a:picLocks noChangeAspect="1"/>
          </p:cNvPicPr>
          <p:nvPr/>
        </p:nvPicPr>
        <p:blipFill>
          <a:blip r:embed="rId4"/>
          <a:stretch>
            <a:fillRect/>
          </a:stretch>
        </p:blipFill>
        <p:spPr>
          <a:xfrm>
            <a:off x="733831" y="1469399"/>
            <a:ext cx="4295367" cy="3464615"/>
          </a:xfrm>
          <a:prstGeom prst="rect">
            <a:avLst/>
          </a:prstGeom>
        </p:spPr>
      </p:pic>
    </p:spTree>
    <p:extLst>
      <p:ext uri="{BB962C8B-B14F-4D97-AF65-F5344CB8AC3E}">
        <p14:creationId xmlns:p14="http://schemas.microsoft.com/office/powerpoint/2010/main" val="400825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84200" y="1350129"/>
            <a:ext cx="6096000" cy="4838636"/>
          </a:xfrm>
        </p:spPr>
        <p:txBody>
          <a:bodyPr>
            <a:normAutofit/>
          </a:bodyPr>
          <a:lstStyle/>
          <a:p>
            <a:pPr marL="0" indent="0" fontAlgn="base">
              <a:buNone/>
            </a:pPr>
            <a:r>
              <a:rPr lang="en-US" sz="2000" b="1" dirty="0"/>
              <a:t>Standby Energy</a:t>
            </a:r>
            <a:endParaRPr lang="en-US" sz="2000" dirty="0"/>
          </a:p>
          <a:p>
            <a:pPr marL="0" indent="0" fontAlgn="base">
              <a:buNone/>
            </a:pPr>
            <a:r>
              <a:rPr lang="en-US" sz="2000" dirty="0"/>
              <a:t>Many appliances leech energy even when they are shut off; this is called standby energy and can account for 20% of a household’s energy bill every month. Every cord that remains plugged into an outlet is pulling energy out. While many of them have “standby mode,” they still continuously use electricity to perform updates, connect to remotes, and record data. Some of the most common appliances that “leak” energy are computers, printers, satellite and cable boxes, stereos, TVs, microwaves, garage door openers, and video game consoles.</a:t>
            </a:r>
          </a:p>
          <a:p>
            <a:endParaRPr lang="en-US" sz="2000"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graphical user interface&#10;&#10;Description automatically generated">
            <a:extLst>
              <a:ext uri="{FF2B5EF4-FFF2-40B4-BE49-F238E27FC236}">
                <a16:creationId xmlns:a16="http://schemas.microsoft.com/office/drawing/2014/main" id="{6D160036-AAD3-C74B-B30E-8FD34338ABC2}"/>
              </a:ext>
            </a:extLst>
          </p:cNvPr>
          <p:cNvPicPr>
            <a:picLocks noChangeAspect="1"/>
          </p:cNvPicPr>
          <p:nvPr/>
        </p:nvPicPr>
        <p:blipFill>
          <a:blip r:embed="rId3"/>
          <a:stretch>
            <a:fillRect/>
          </a:stretch>
        </p:blipFill>
        <p:spPr>
          <a:xfrm>
            <a:off x="6892393" y="1725544"/>
            <a:ext cx="4988117" cy="2859708"/>
          </a:xfrm>
          <a:prstGeom prst="rect">
            <a:avLst/>
          </a:prstGeom>
        </p:spPr>
      </p:pic>
    </p:spTree>
    <p:extLst>
      <p:ext uri="{BB962C8B-B14F-4D97-AF65-F5344CB8AC3E}">
        <p14:creationId xmlns:p14="http://schemas.microsoft.com/office/powerpoint/2010/main" val="1469721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439C0-1A36-6C40-83A7-E005FE7435A6}"/>
              </a:ext>
            </a:extLst>
          </p:cNvPr>
          <p:cNvSpPr>
            <a:spLocks noGrp="1"/>
          </p:cNvSpPr>
          <p:nvPr>
            <p:ph idx="1"/>
          </p:nvPr>
        </p:nvSpPr>
        <p:spPr>
          <a:xfrm>
            <a:off x="5562599" y="1845492"/>
            <a:ext cx="6096000" cy="4593471"/>
          </a:xfrm>
        </p:spPr>
        <p:txBody>
          <a:bodyPr>
            <a:normAutofit/>
          </a:bodyPr>
          <a:lstStyle/>
          <a:p>
            <a:pPr marL="0" indent="0" fontAlgn="base">
              <a:buNone/>
            </a:pPr>
            <a:r>
              <a:rPr lang="en-US" sz="2000" b="1" dirty="0"/>
              <a:t>Simple Habits Can Reduce Energy Consumption</a:t>
            </a:r>
            <a:endParaRPr lang="en-US" sz="2000" dirty="0"/>
          </a:p>
          <a:p>
            <a:pPr marL="0" indent="0" fontAlgn="base">
              <a:buNone/>
            </a:pPr>
            <a:r>
              <a:rPr lang="en-US" sz="2000" dirty="0"/>
              <a:t>It’s easy to save energy and thereby reduce pollution from fossil fuels. Some notable changes include:</a:t>
            </a:r>
          </a:p>
          <a:p>
            <a:pPr fontAlgn="base"/>
            <a:r>
              <a:rPr lang="en-US" sz="2000" dirty="0"/>
              <a:t>Unplugging appliances that are not in use</a:t>
            </a:r>
          </a:p>
          <a:p>
            <a:pPr fontAlgn="base"/>
            <a:r>
              <a:rPr lang="en-US" sz="2000" dirty="0"/>
              <a:t>Using power strips that can be turned off at night</a:t>
            </a:r>
          </a:p>
          <a:p>
            <a:pPr fontAlgn="base"/>
            <a:r>
              <a:rPr lang="en-US" sz="2000" dirty="0"/>
              <a:t>Replacing incandescent light bulbs with LED light bulbs</a:t>
            </a:r>
          </a:p>
          <a:p>
            <a:pPr fontAlgn="base"/>
            <a:r>
              <a:rPr lang="en-US" sz="2000" dirty="0"/>
              <a:t>Install motion activated light switches</a:t>
            </a:r>
          </a:p>
          <a:p>
            <a:endParaRPr lang="en-US" dirty="0"/>
          </a:p>
        </p:txBody>
      </p:sp>
      <p:sp>
        <p:nvSpPr>
          <p:cNvPr id="4" name="Rectangle 3">
            <a:extLst>
              <a:ext uri="{FF2B5EF4-FFF2-40B4-BE49-F238E27FC236}">
                <a16:creationId xmlns:a16="http://schemas.microsoft.com/office/drawing/2014/main" id="{DEE0EC63-925A-5744-9B0E-936F2A9268CF}"/>
              </a:ext>
            </a:extLst>
          </p:cNvPr>
          <p:cNvSpPr/>
          <p:nvPr/>
        </p:nvSpPr>
        <p:spPr>
          <a:xfrm>
            <a:off x="6096000" y="0"/>
            <a:ext cx="6096000" cy="1107996"/>
          </a:xfrm>
          <a:prstGeom prst="rect">
            <a:avLst/>
          </a:prstGeom>
        </p:spPr>
        <p:txBody>
          <a:bodyPr>
            <a:spAutoFit/>
          </a:bodyPr>
          <a:lstStyle/>
          <a:p>
            <a:pPr algn="r"/>
            <a:r>
              <a:rPr lang="en-US" dirty="0">
                <a:solidFill>
                  <a:srgbClr val="4E9836"/>
                </a:solidFill>
                <a:latin typeface="Arial" panose="020B0604020202020204" pitchFamily="34" charset="0"/>
              </a:rPr>
              <a:t>LAUNCH Project Toolkits</a:t>
            </a:r>
            <a:endParaRPr lang="en-US" b="0" dirty="0">
              <a:effectLst/>
            </a:endParaRPr>
          </a:p>
          <a:p>
            <a:pPr algn="r"/>
            <a:r>
              <a:rPr lang="en-US" sz="1200" b="0" i="0" u="none" strike="noStrike" dirty="0">
                <a:solidFill>
                  <a:srgbClr val="3A5F7C"/>
                </a:solidFill>
                <a:effectLst/>
                <a:latin typeface="Arial" panose="020B0604020202020204" pitchFamily="34" charset="0"/>
              </a:rPr>
              <a:t>GRADESOFGREEN.ORG</a:t>
            </a:r>
            <a:endParaRPr lang="en-US" b="0" dirty="0">
              <a:effectLst/>
            </a:endParaRPr>
          </a:p>
          <a:p>
            <a:br>
              <a:rPr lang="en-US" dirty="0"/>
            </a:br>
            <a:endParaRPr lang="en-US" dirty="0"/>
          </a:p>
        </p:txBody>
      </p:sp>
      <p:pic>
        <p:nvPicPr>
          <p:cNvPr id="2050" name="Picture 2" descr="Background pattern&#10;&#10;Description automatically generated">
            <a:extLst>
              <a:ext uri="{FF2B5EF4-FFF2-40B4-BE49-F238E27FC236}">
                <a16:creationId xmlns:a16="http://schemas.microsoft.com/office/drawing/2014/main" id="{B714FD1E-E153-7640-B70A-3E595880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43758" y="5943600"/>
            <a:ext cx="748242" cy="914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iagram&#10;&#10;Description automatically generated">
            <a:extLst>
              <a:ext uri="{FF2B5EF4-FFF2-40B4-BE49-F238E27FC236}">
                <a16:creationId xmlns:a16="http://schemas.microsoft.com/office/drawing/2014/main" id="{C17160DF-C6C7-6142-9FCC-9A000A99BF05}"/>
              </a:ext>
            </a:extLst>
          </p:cNvPr>
          <p:cNvPicPr>
            <a:picLocks noChangeAspect="1"/>
          </p:cNvPicPr>
          <p:nvPr/>
        </p:nvPicPr>
        <p:blipFill>
          <a:blip r:embed="rId3"/>
          <a:stretch>
            <a:fillRect/>
          </a:stretch>
        </p:blipFill>
        <p:spPr>
          <a:xfrm>
            <a:off x="397565" y="1628424"/>
            <a:ext cx="4807794" cy="2945695"/>
          </a:xfrm>
          <a:prstGeom prst="rect">
            <a:avLst/>
          </a:prstGeom>
        </p:spPr>
      </p:pic>
    </p:spTree>
    <p:extLst>
      <p:ext uri="{BB962C8B-B14F-4D97-AF65-F5344CB8AC3E}">
        <p14:creationId xmlns:p14="http://schemas.microsoft.com/office/powerpoint/2010/main" val="1790894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olkit Template" id="{270799AA-EAF8-B541-96AC-EE5590305E2F}" vid="{A8552875-A3D3-E049-9585-D178685ACDE0}"/>
    </a:ext>
  </a:extLst>
</a:theme>
</file>

<file path=docProps/app.xml><?xml version="1.0" encoding="utf-8"?>
<Properties xmlns="http://schemas.openxmlformats.org/officeDocument/2006/extended-properties" xmlns:vt="http://schemas.openxmlformats.org/officeDocument/2006/docPropsVTypes">
  <Template>Office Theme</Template>
  <TotalTime>3</TotalTime>
  <Words>318</Words>
  <Application>Microsoft Macintosh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LAUNCH Project Toolkits Energy Audit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LAUNCH Project Toolkits Energy Audit</dc:title>
  <dc:creator>Glenn Arnade</dc:creator>
  <cp:lastModifiedBy>Glenn Arnade</cp:lastModifiedBy>
  <cp:revision>1</cp:revision>
  <dcterms:created xsi:type="dcterms:W3CDTF">2021-11-09T18:27:39Z</dcterms:created>
  <dcterms:modified xsi:type="dcterms:W3CDTF">2021-11-09T18:31:23Z</dcterms:modified>
</cp:coreProperties>
</file>