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2"/>
  </p:normalViewPr>
  <p:slideViewPr>
    <p:cSldViewPr snapToGrid="0" snapToObjects="1">
      <p:cViewPr varScale="1">
        <p:scale>
          <a:sx n="72" d="100"/>
          <a:sy n="72"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Guzman" userId="87000709b8a89860" providerId="LiveId" clId="{F08B3EB4-4BD3-44E4-868D-31375CDAD8AA}"/>
    <pc:docChg chg="undo redo custSel modSld">
      <pc:chgData name="Anne Guzman" userId="87000709b8a89860" providerId="LiveId" clId="{F08B3EB4-4BD3-44E4-868D-31375CDAD8AA}" dt="2023-06-22T09:29:49.756" v="161" actId="1076"/>
      <pc:docMkLst>
        <pc:docMk/>
      </pc:docMkLst>
      <pc:sldChg chg="modSp mod">
        <pc:chgData name="Anne Guzman" userId="87000709b8a89860" providerId="LiveId" clId="{F08B3EB4-4BD3-44E4-868D-31375CDAD8AA}" dt="2023-06-22T09:29:27.842" v="160" actId="20577"/>
        <pc:sldMkLst>
          <pc:docMk/>
          <pc:sldMk cId="4008258819" sldId="257"/>
        </pc:sldMkLst>
        <pc:spChg chg="mod">
          <ac:chgData name="Anne Guzman" userId="87000709b8a89860" providerId="LiveId" clId="{F08B3EB4-4BD3-44E4-868D-31375CDAD8AA}" dt="2023-06-22T09:29:27.842" v="160" actId="20577"/>
          <ac:spMkLst>
            <pc:docMk/>
            <pc:sldMk cId="4008258819" sldId="257"/>
            <ac:spMk id="3" creationId="{3A5439C0-1A36-6C40-83A7-E005FE7435A6}"/>
          </ac:spMkLst>
        </pc:spChg>
        <pc:spChg chg="mod">
          <ac:chgData name="Anne Guzman" userId="87000709b8a89860" providerId="LiveId" clId="{F08B3EB4-4BD3-44E4-868D-31375CDAD8AA}" dt="2023-06-22T09:06:51.308" v="135" actId="14100"/>
          <ac:spMkLst>
            <pc:docMk/>
            <pc:sldMk cId="4008258819" sldId="257"/>
            <ac:spMk id="4" creationId="{DEE0EC63-925A-5744-9B0E-936F2A9268CF}"/>
          </ac:spMkLst>
        </pc:spChg>
        <pc:picChg chg="mod">
          <ac:chgData name="Anne Guzman" userId="87000709b8a89860" providerId="LiveId" clId="{F08B3EB4-4BD3-44E4-868D-31375CDAD8AA}" dt="2023-06-22T09:06:16.992" v="129" actId="1076"/>
          <ac:picMkLst>
            <pc:docMk/>
            <pc:sldMk cId="4008258819" sldId="257"/>
            <ac:picMk id="5" creationId="{EA12581D-19E6-E541-9EC0-C231A5EFC6D2}"/>
          </ac:picMkLst>
        </pc:picChg>
      </pc:sldChg>
      <pc:sldChg chg="modSp mod">
        <pc:chgData name="Anne Guzman" userId="87000709b8a89860" providerId="LiveId" clId="{F08B3EB4-4BD3-44E4-868D-31375CDAD8AA}" dt="2023-06-22T09:29:49.756" v="161" actId="1076"/>
        <pc:sldMkLst>
          <pc:docMk/>
          <pc:sldMk cId="1469721796" sldId="258"/>
        </pc:sldMkLst>
        <pc:spChg chg="mod">
          <ac:chgData name="Anne Guzman" userId="87000709b8a89860" providerId="LiveId" clId="{F08B3EB4-4BD3-44E4-868D-31375CDAD8AA}" dt="2023-06-22T09:02:32.633" v="97" actId="403"/>
          <ac:spMkLst>
            <pc:docMk/>
            <pc:sldMk cId="1469721796" sldId="258"/>
            <ac:spMk id="3" creationId="{3A5439C0-1A36-6C40-83A7-E005FE7435A6}"/>
          </ac:spMkLst>
        </pc:spChg>
        <pc:picChg chg="mod">
          <ac:chgData name="Anne Guzman" userId="87000709b8a89860" providerId="LiveId" clId="{F08B3EB4-4BD3-44E4-868D-31375CDAD8AA}" dt="2023-06-22T09:29:49.756" v="161" actId="1076"/>
          <ac:picMkLst>
            <pc:docMk/>
            <pc:sldMk cId="1469721796" sldId="258"/>
            <ac:picMk id="5" creationId="{9C59BC7C-806B-AE42-94F3-0E9CC2629761}"/>
          </ac:picMkLst>
        </pc:picChg>
      </pc:sldChg>
      <pc:sldChg chg="modSp mod">
        <pc:chgData name="Anne Guzman" userId="87000709b8a89860" providerId="LiveId" clId="{F08B3EB4-4BD3-44E4-868D-31375CDAD8AA}" dt="2023-06-22T09:03:22.277" v="103" actId="27636"/>
        <pc:sldMkLst>
          <pc:docMk/>
          <pc:sldMk cId="1790894321" sldId="259"/>
        </pc:sldMkLst>
        <pc:spChg chg="mod">
          <ac:chgData name="Anne Guzman" userId="87000709b8a89860" providerId="LiveId" clId="{F08B3EB4-4BD3-44E4-868D-31375CDAD8AA}" dt="2023-06-22T09:03:22.277" v="103" actId="27636"/>
          <ac:spMkLst>
            <pc:docMk/>
            <pc:sldMk cId="1790894321" sldId="259"/>
            <ac:spMk id="3" creationId="{3A5439C0-1A36-6C40-83A7-E005FE7435A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6ABE-A9B6-9441-8AC6-8FA50B9FEE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7585A-DE57-B947-B5B1-90C3B000E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3A0279-090A-6047-8238-50396F922FAC}"/>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5" name="Footer Placeholder 4">
            <a:extLst>
              <a:ext uri="{FF2B5EF4-FFF2-40B4-BE49-F238E27FC236}">
                <a16:creationId xmlns:a16="http://schemas.microsoft.com/office/drawing/2014/main" id="{4BEEDE93-27E8-A04B-8580-62A80F9204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97E351-6188-2B40-9525-FA498B3A628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69257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96EB-EBCE-3942-AF73-CB5719CDD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C116B-A49A-DF45-BF7F-5ED13F318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77940-DB77-F045-A223-D1899C80BBA3}"/>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5" name="Footer Placeholder 4">
            <a:extLst>
              <a:ext uri="{FF2B5EF4-FFF2-40B4-BE49-F238E27FC236}">
                <a16:creationId xmlns:a16="http://schemas.microsoft.com/office/drawing/2014/main" id="{BB4B67D1-2616-454C-B866-687F0D203B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3F6839-CAAE-6241-A63F-57974C43C077}"/>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100299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955266-E3F3-274F-A0B3-371DED8A4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8FF5-1026-AA4A-A8E7-68F712836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6D9A2-1F77-F446-B1DA-E3B0CAFBEC7F}"/>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5" name="Footer Placeholder 4">
            <a:extLst>
              <a:ext uri="{FF2B5EF4-FFF2-40B4-BE49-F238E27FC236}">
                <a16:creationId xmlns:a16="http://schemas.microsoft.com/office/drawing/2014/main" id="{3D918CAA-173A-E04A-BEC2-92EB0CD415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B15E26-81C0-E841-BFDF-54F2A0AC3C37}"/>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9444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8A30-7A29-4B43-B9AF-1DA2EAA1B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4449E-6518-7949-B112-9DF2CE252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80162-C7D8-1F48-B92A-A04461190966}"/>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5" name="Footer Placeholder 4">
            <a:extLst>
              <a:ext uri="{FF2B5EF4-FFF2-40B4-BE49-F238E27FC236}">
                <a16:creationId xmlns:a16="http://schemas.microsoft.com/office/drawing/2014/main" id="{FE7DEC8E-74D9-774A-9B9A-FDD1895D99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F12478-C645-814B-A09B-28643F69C60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1233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D5D3-895D-9D42-A7F5-7F91D98D4D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61F4B-D532-B641-9240-22470493E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9FA4F2-2899-B14B-9156-3328E8F86F99}"/>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5" name="Footer Placeholder 4">
            <a:extLst>
              <a:ext uri="{FF2B5EF4-FFF2-40B4-BE49-F238E27FC236}">
                <a16:creationId xmlns:a16="http://schemas.microsoft.com/office/drawing/2014/main" id="{A3FEF82E-C7CD-0A4F-9775-4F510D41BA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F492CD-2A28-FF41-A41E-AFF4DBDC9A3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0614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E08A-6C80-4D4A-B0BE-1D855DF51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2BE43-1571-7744-BA47-690D423945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931F37-EB21-8B49-BA76-B2D0DEFC6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FF4157-C2A2-644C-B1DB-DE8A2579FC46}"/>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6" name="Footer Placeholder 5">
            <a:extLst>
              <a:ext uri="{FF2B5EF4-FFF2-40B4-BE49-F238E27FC236}">
                <a16:creationId xmlns:a16="http://schemas.microsoft.com/office/drawing/2014/main" id="{029C4B56-E7D3-EF46-878D-8677EB56C6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CFE164-C3C7-7146-A35D-AA2045AF70F3}"/>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6407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35F0-8A12-5343-B917-4BECD65900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BE1B46-FA3B-2944-A829-5B02A5A3F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2442B-A0E5-4A47-A47A-4873B18A6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605A1E-6EAC-E044-83E6-B42FF7E7A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819F9-2DC5-7F43-9BEA-5D745991DC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C4E86-22A0-AD49-9947-3E086151523F}"/>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8" name="Footer Placeholder 7">
            <a:extLst>
              <a:ext uri="{FF2B5EF4-FFF2-40B4-BE49-F238E27FC236}">
                <a16:creationId xmlns:a16="http://schemas.microsoft.com/office/drawing/2014/main" id="{B6BCD485-E1F5-2242-8F5C-860690F4346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8BD623-D19C-BD44-9D68-835AB5C0E3D3}"/>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81070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91B5-7317-5149-8455-E43478CC8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34394-35E3-2F4F-87D9-143198E72A37}"/>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4" name="Footer Placeholder 3">
            <a:extLst>
              <a:ext uri="{FF2B5EF4-FFF2-40B4-BE49-F238E27FC236}">
                <a16:creationId xmlns:a16="http://schemas.microsoft.com/office/drawing/2014/main" id="{F778CC31-9164-7048-A50A-91FF7D16EE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34518F0-4FE6-CD4E-A156-9818B3AFABE8}"/>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3922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8FA34-A871-2643-BBCD-318EB5FCE587}"/>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3" name="Footer Placeholder 2">
            <a:extLst>
              <a:ext uri="{FF2B5EF4-FFF2-40B4-BE49-F238E27FC236}">
                <a16:creationId xmlns:a16="http://schemas.microsoft.com/office/drawing/2014/main" id="{A6F9AA65-6F09-2349-99AD-E0D1A91DDFB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F6AA67F-BDF6-1545-90D7-675DA5DA8E3A}"/>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86164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868E5-180A-8F42-9BFA-7299AB772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8BA85D-943D-E643-BC42-28B1EBF9C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91B836-BFDE-814F-AA9B-07EB0A21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6AD884-AF41-004F-8D7A-D6F3E1084250}"/>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6" name="Footer Placeholder 5">
            <a:extLst>
              <a:ext uri="{FF2B5EF4-FFF2-40B4-BE49-F238E27FC236}">
                <a16:creationId xmlns:a16="http://schemas.microsoft.com/office/drawing/2014/main" id="{14D7E99F-7315-624D-B9C9-D2FD627929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CBB904-8BF9-9E48-A735-C38C60FD424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05708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D4AC-CD5C-9F4D-A6EE-D8B10201E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9B0F7-BC4C-8C4B-8CAF-4F18DCC02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8D8D01DF-6D5F-A142-8AD3-C9005412E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FB4B3-FCEC-8647-956C-13F08BA9FDA4}"/>
              </a:ext>
            </a:extLst>
          </p:cNvPr>
          <p:cNvSpPr>
            <a:spLocks noGrp="1"/>
          </p:cNvSpPr>
          <p:nvPr>
            <p:ph type="dt" sz="half" idx="10"/>
          </p:nvPr>
        </p:nvSpPr>
        <p:spPr/>
        <p:txBody>
          <a:bodyPr/>
          <a:lstStyle/>
          <a:p>
            <a:fld id="{06E549A5-FBA2-EB4D-BF43-D698CEA4559D}" type="datetimeFigureOut">
              <a:rPr lang="en-US" smtClean="0"/>
              <a:t>6/21/2023</a:t>
            </a:fld>
            <a:endParaRPr lang="en-US" dirty="0"/>
          </a:p>
        </p:txBody>
      </p:sp>
      <p:sp>
        <p:nvSpPr>
          <p:cNvPr id="6" name="Footer Placeholder 5">
            <a:extLst>
              <a:ext uri="{FF2B5EF4-FFF2-40B4-BE49-F238E27FC236}">
                <a16:creationId xmlns:a16="http://schemas.microsoft.com/office/drawing/2014/main" id="{9604B418-A078-DF41-A0DA-F807A3C885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BB3098-BF3A-4145-A3F8-8DF4F7EBD54B}"/>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15034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54EDD-44CF-334F-86B5-9D483DD8E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7E14D-320B-CA44-909D-320F7F573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07FEE-86DA-C849-A7D9-FE06FD01B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549A5-FBA2-EB4D-BF43-D698CEA4559D}" type="datetimeFigureOut">
              <a:rPr lang="en-US" smtClean="0"/>
              <a:t>6/21/2023</a:t>
            </a:fld>
            <a:endParaRPr lang="en-US" dirty="0"/>
          </a:p>
        </p:txBody>
      </p:sp>
      <p:sp>
        <p:nvSpPr>
          <p:cNvPr id="5" name="Footer Placeholder 4">
            <a:extLst>
              <a:ext uri="{FF2B5EF4-FFF2-40B4-BE49-F238E27FC236}">
                <a16:creationId xmlns:a16="http://schemas.microsoft.com/office/drawing/2014/main" id="{F4FDCD8E-514C-4046-AC87-8A39FF784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D73D0C4-6BA3-5E4C-AF6A-D7BC16731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81C26-90F9-0348-812D-1D092BB565A0}" type="slidenum">
              <a:rPr lang="en-US" smtClean="0"/>
              <a:t>‹#›</a:t>
            </a:fld>
            <a:endParaRPr lang="en-US" dirty="0"/>
          </a:p>
        </p:txBody>
      </p:sp>
    </p:spTree>
    <p:extLst>
      <p:ext uri="{BB962C8B-B14F-4D97-AF65-F5344CB8AC3E}">
        <p14:creationId xmlns:p14="http://schemas.microsoft.com/office/powerpoint/2010/main" val="150910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acwa.org/about-u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AB59-C4C5-444C-8FE0-FBCD52A839EC}"/>
              </a:ext>
            </a:extLst>
          </p:cNvPr>
          <p:cNvSpPr>
            <a:spLocks noGrp="1"/>
          </p:cNvSpPr>
          <p:nvPr>
            <p:ph type="ctrTitle"/>
          </p:nvPr>
        </p:nvSpPr>
        <p:spPr>
          <a:xfrm>
            <a:off x="1524000" y="1041400"/>
            <a:ext cx="9144000" cy="2387600"/>
          </a:xfrm>
        </p:spPr>
        <p:txBody>
          <a:bodyPr>
            <a:normAutofit/>
          </a:bodyPr>
          <a:lstStyle/>
          <a:p>
            <a:r>
              <a:rPr lang="es-US" sz="5400" dirty="0">
                <a:solidFill>
                  <a:schemeClr val="accent6">
                    <a:lumMod val="75000"/>
                  </a:schemeClr>
                </a:solidFill>
              </a:rPr>
              <a:t>Caja de herramientas del Proyecto LAUNCH</a:t>
            </a:r>
            <a:br>
              <a:rPr lang="es-US" sz="5400" dirty="0"/>
            </a:br>
            <a:r>
              <a:rPr lang="es-US" sz="5400" dirty="0">
                <a:solidFill>
                  <a:schemeClr val="accent1">
                    <a:lumMod val="75000"/>
                  </a:schemeClr>
                </a:solidFill>
              </a:rPr>
              <a:t>Flush Smart</a:t>
            </a:r>
          </a:p>
        </p:txBody>
      </p:sp>
      <p:pic>
        <p:nvPicPr>
          <p:cNvPr id="1026" name="Picture 2" descr="Logo, company name&#10;&#10;Description automatically generated">
            <a:extLst>
              <a:ext uri="{FF2B5EF4-FFF2-40B4-BE49-F238E27FC236}">
                <a16:creationId xmlns:a16="http://schemas.microsoft.com/office/drawing/2014/main" id="{D00334FD-0430-C248-AD35-C593988ABD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391" y="3954412"/>
            <a:ext cx="2681217" cy="142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43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387943" y="463826"/>
            <a:ext cx="6599582" cy="6162261"/>
          </a:xfrm>
        </p:spPr>
        <p:txBody>
          <a:bodyPr>
            <a:normAutofit fontScale="40000" lnSpcReduction="20000"/>
          </a:bodyPr>
          <a:lstStyle/>
          <a:p>
            <a:pPr marL="0" indent="0">
              <a:buNone/>
            </a:pPr>
            <a:r>
              <a:rPr lang="es-US" sz="7000" b="1" dirty="0"/>
              <a:t>¿Tirarlo por el inodoro o no? </a:t>
            </a:r>
            <a:endParaRPr lang="es-US" sz="7000" dirty="0"/>
          </a:p>
          <a:p>
            <a:pPr marL="0" indent="0">
              <a:lnSpc>
                <a:spcPct val="120000"/>
              </a:lnSpc>
              <a:buNone/>
            </a:pPr>
            <a:r>
              <a:rPr lang="es-US" sz="5300" dirty="0"/>
              <a:t>Según la Responsible Flushing Alliance, la mayoría de las toallitas, de hecho, 93%, no son aptos para tirar por el inodoro. A estas toallitas las llaman toallitas no desechables. Pueden dañar los sistemas de alcantarilla e infraestructura porque están compuestas de largas fibras generalmente de plástico y no disuelven en el agua. Por eso es importante revisar el paquete y se ve el símbolo de “no tirar”, tire esa toallita en la basura y nunca en el inodoro. Las toallitas no desechables incluyen toda toallita para bebé, toallitas de limpieza, toallitas desinfectantes y tallitas para quitar el maquillaje, entre más. Toallitas que se llaman específicamente desechables (un 7% de toda toallita) están compuestas de cortas fibras naturales basadas en plantas y se crean para que se disuelven en agua como el papel higiénico. Pero, si no sabe qué hacer, siempre es mejor tirar una toallita en la basura en vez de en el inodoro.</a:t>
            </a:r>
          </a:p>
        </p:txBody>
      </p:sp>
      <p:sp>
        <p:nvSpPr>
          <p:cNvPr id="4" name="Rectangle 3">
            <a:extLst>
              <a:ext uri="{FF2B5EF4-FFF2-40B4-BE49-F238E27FC236}">
                <a16:creationId xmlns:a16="http://schemas.microsoft.com/office/drawing/2014/main" id="{DEE0EC63-925A-5744-9B0E-936F2A9268CF}"/>
              </a:ext>
            </a:extLst>
          </p:cNvPr>
          <p:cNvSpPr/>
          <p:nvPr/>
        </p:nvSpPr>
        <p:spPr>
          <a:xfrm>
            <a:off x="8613912" y="0"/>
            <a:ext cx="3578087" cy="1107996"/>
          </a:xfrm>
          <a:prstGeom prst="rect">
            <a:avLst/>
          </a:prstGeom>
        </p:spPr>
        <p:txBody>
          <a:bodyPr wrap="square">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Text, shape&#10;&#10;Description automatically generated">
            <a:extLst>
              <a:ext uri="{FF2B5EF4-FFF2-40B4-BE49-F238E27FC236}">
                <a16:creationId xmlns:a16="http://schemas.microsoft.com/office/drawing/2014/main" id="{EA12581D-19E6-E541-9EC0-C231A5EFC6D2}"/>
              </a:ext>
            </a:extLst>
          </p:cNvPr>
          <p:cNvPicPr>
            <a:picLocks noChangeAspect="1"/>
          </p:cNvPicPr>
          <p:nvPr/>
        </p:nvPicPr>
        <p:blipFill>
          <a:blip r:embed="rId3"/>
          <a:stretch>
            <a:fillRect/>
          </a:stretch>
        </p:blipFill>
        <p:spPr>
          <a:xfrm>
            <a:off x="204475" y="1777078"/>
            <a:ext cx="4993689" cy="2788143"/>
          </a:xfrm>
          <a:prstGeom prst="rect">
            <a:avLst/>
          </a:prstGeom>
        </p:spPr>
      </p:pic>
    </p:spTree>
    <p:extLst>
      <p:ext uri="{BB962C8B-B14F-4D97-AF65-F5344CB8AC3E}">
        <p14:creationId xmlns:p14="http://schemas.microsoft.com/office/powerpoint/2010/main" val="400825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97451" y="1592262"/>
            <a:ext cx="6333435" cy="4516990"/>
          </a:xfrm>
        </p:spPr>
        <p:txBody>
          <a:bodyPr>
            <a:normAutofit fontScale="92500"/>
          </a:bodyPr>
          <a:lstStyle/>
          <a:p>
            <a:pPr marL="0" indent="0">
              <a:buNone/>
            </a:pPr>
            <a:r>
              <a:rPr lang="es-US" sz="3000" b="1" dirty="0"/>
              <a:t>Lo que saber antes de ir al baño</a:t>
            </a:r>
          </a:p>
          <a:p>
            <a:pPr marL="0" indent="0">
              <a:buNone/>
            </a:pPr>
            <a:br>
              <a:rPr lang="es-US" sz="2000" dirty="0"/>
            </a:br>
            <a:r>
              <a:rPr lang="es-US" sz="2400" dirty="0"/>
              <a:t>La Acta de agua limpia de 1972 acaba de cumplir 50 años, sin embargo más de 50% de los lagos y ríos en le Estados Unidos son “dañados”. Esto quiere decir que el agua está demasiado contaminada para nadar, tomar o participar en otra actividad divertida con estas fuentes de agua. [1] Según la Agencia de protección Ambiental (Environmental Protection Agency), tiran más de </a:t>
            </a:r>
            <a:r>
              <a:rPr lang="es-US" sz="2400" b="1" dirty="0"/>
              <a:t>850 mil millones de galones </a:t>
            </a:r>
            <a:r>
              <a:rPr lang="es-US" sz="2400" dirty="0"/>
              <a:t>de agua residual en vías navegables en los Estados Unidos cada año. Esto es aproximadamente la misma cantidad de agua que el Río Mississippi al Golfo de México cada año.</a:t>
            </a:r>
            <a:endParaRPr lang="es-US" sz="2000"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s-US" dirty="0">
                <a:solidFill>
                  <a:srgbClr val="4E9836"/>
                </a:solidFill>
                <a:latin typeface="Arial" panose="020B0604020202020204" pitchFamily="34" charset="0"/>
              </a:rPr>
              <a:t>LAUNCH Project Toolkits</a:t>
            </a:r>
            <a:endParaRPr lang="es-US" b="0" dirty="0">
              <a:effectLst/>
            </a:endParaRPr>
          </a:p>
          <a:p>
            <a:pPr algn="r"/>
            <a:r>
              <a:rPr lang="es-US" sz="1200" b="0" i="0" u="none" strike="noStrike" dirty="0">
                <a:solidFill>
                  <a:srgbClr val="3A5F7C"/>
                </a:solidFill>
                <a:effectLst/>
                <a:latin typeface="Arial" panose="020B0604020202020204" pitchFamily="34" charset="0"/>
              </a:rPr>
              <a:t>GRADESOFGREEN.ORG</a:t>
            </a:r>
            <a:endParaRPr lang="es-US" b="0" dirty="0">
              <a:effectLst/>
            </a:endParaRPr>
          </a:p>
          <a:p>
            <a:br>
              <a:rPr lang="es-US" dirty="0"/>
            </a:br>
            <a:endParaRPr lang="es-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iagram&#10;&#10;Description automatically generated">
            <a:extLst>
              <a:ext uri="{FF2B5EF4-FFF2-40B4-BE49-F238E27FC236}">
                <a16:creationId xmlns:a16="http://schemas.microsoft.com/office/drawing/2014/main" id="{9C59BC7C-806B-AE42-94F3-0E9CC2629761}"/>
              </a:ext>
            </a:extLst>
          </p:cNvPr>
          <p:cNvPicPr>
            <a:picLocks noChangeAspect="1"/>
          </p:cNvPicPr>
          <p:nvPr/>
        </p:nvPicPr>
        <p:blipFill>
          <a:blip r:embed="rId3"/>
          <a:stretch>
            <a:fillRect/>
          </a:stretch>
        </p:blipFill>
        <p:spPr>
          <a:xfrm>
            <a:off x="7597380" y="2132253"/>
            <a:ext cx="3846378" cy="3437007"/>
          </a:xfrm>
          <a:prstGeom prst="rect">
            <a:avLst/>
          </a:prstGeom>
        </p:spPr>
      </p:pic>
    </p:spTree>
    <p:extLst>
      <p:ext uri="{BB962C8B-B14F-4D97-AF65-F5344CB8AC3E}">
        <p14:creationId xmlns:p14="http://schemas.microsoft.com/office/powerpoint/2010/main" val="146972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808383"/>
            <a:ext cx="6096000" cy="5632174"/>
          </a:xfrm>
        </p:spPr>
        <p:txBody>
          <a:bodyPr>
            <a:normAutofit lnSpcReduction="10000"/>
          </a:bodyPr>
          <a:lstStyle/>
          <a:p>
            <a:pPr marL="0" indent="0">
              <a:buNone/>
            </a:pPr>
            <a:r>
              <a:rPr lang="es-US" b="1" dirty="0">
                <a:solidFill>
                  <a:srgbClr val="4A4A4A"/>
                </a:solidFill>
                <a:effectLst/>
                <a:ea typeface="Arial" panose="020B0604020202020204" pitchFamily="34" charset="0"/>
              </a:rPr>
              <a:t>¡Piensa antes de tirar algo por el inodoro (o echar algo en el fregadero</a:t>
            </a:r>
            <a:r>
              <a:rPr lang="es-US" b="1" dirty="0"/>
              <a:t>)!</a:t>
            </a:r>
            <a:endParaRPr lang="es-US" dirty="0"/>
          </a:p>
          <a:p>
            <a:pPr marL="0" indent="0">
              <a:buNone/>
            </a:pPr>
            <a:br>
              <a:rPr lang="es-US" dirty="0"/>
            </a:br>
            <a:r>
              <a:rPr lang="es-US" sz="2400" dirty="0"/>
              <a:t>La Asociación nacional de agencias de agua limpia (The National Association of Clean Water Agencies, (</a:t>
            </a:r>
            <a:r>
              <a:rPr lang="es-US" sz="2400" u="sng" dirty="0">
                <a:hlinkClick r:id="rId2"/>
              </a:rPr>
              <a:t>NACWA</a:t>
            </a:r>
            <a:r>
              <a:rPr lang="es-US" sz="2400" dirty="0"/>
              <a:t>)), establece que cuesta más de $400 millones de dólares para arreglar y limpiar equipo de tratamiento de aguas residuales cuando tiramos toallitas no desechables en el inodoro. Si nuestros sistemas de alcantarillado se obstruyen o gotean, puede contaminar nuestras aguas subterráneas y hasta fluir de regreso a nuestros hogares, lo cual afecta la seguridad de nuestra comunidad. Cuando pensamos antes de tirar cosas por el inodoro, guardamos nuestra agua, tiempo, salud y dinero. (1)</a:t>
            </a:r>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s-US" dirty="0">
                <a:solidFill>
                  <a:srgbClr val="4E9836"/>
                </a:solidFill>
                <a:latin typeface="Arial" panose="020B0604020202020204" pitchFamily="34" charset="0"/>
              </a:rPr>
              <a:t>LAUNCH Project Toolkits</a:t>
            </a:r>
            <a:endParaRPr lang="es-US" b="0" dirty="0">
              <a:effectLst/>
            </a:endParaRPr>
          </a:p>
          <a:p>
            <a:pPr algn="r"/>
            <a:r>
              <a:rPr lang="es-US" sz="1200" b="0" i="0" u="none" strike="noStrike" dirty="0">
                <a:solidFill>
                  <a:srgbClr val="3A5F7C"/>
                </a:solidFill>
                <a:effectLst/>
                <a:latin typeface="Arial" panose="020B0604020202020204" pitchFamily="34" charset="0"/>
              </a:rPr>
              <a:t>GRADESOFGREEN.ORG</a:t>
            </a:r>
            <a:endParaRPr lang="es-US" b="0" dirty="0">
              <a:effectLst/>
            </a:endParaRPr>
          </a:p>
          <a:p>
            <a:br>
              <a:rPr lang="es-US" dirty="0"/>
            </a:br>
            <a:endParaRPr lang="es-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 company name&#10;&#10;Description automatically generated">
            <a:extLst>
              <a:ext uri="{FF2B5EF4-FFF2-40B4-BE49-F238E27FC236}">
                <a16:creationId xmlns:a16="http://schemas.microsoft.com/office/drawing/2014/main" id="{24F317AA-7D95-474B-8B23-8DA36A3482CD}"/>
              </a:ext>
            </a:extLst>
          </p:cNvPr>
          <p:cNvPicPr>
            <a:picLocks noChangeAspect="1"/>
          </p:cNvPicPr>
          <p:nvPr/>
        </p:nvPicPr>
        <p:blipFill>
          <a:blip r:embed="rId4"/>
          <a:stretch>
            <a:fillRect/>
          </a:stretch>
        </p:blipFill>
        <p:spPr>
          <a:xfrm>
            <a:off x="414132" y="1355315"/>
            <a:ext cx="4701732" cy="3798685"/>
          </a:xfrm>
          <a:prstGeom prst="rect">
            <a:avLst/>
          </a:prstGeom>
        </p:spPr>
      </p:pic>
    </p:spTree>
    <p:extLst>
      <p:ext uri="{BB962C8B-B14F-4D97-AF65-F5344CB8AC3E}">
        <p14:creationId xmlns:p14="http://schemas.microsoft.com/office/powerpoint/2010/main" val="179089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olkit Template" id="{270799AA-EAF8-B541-96AC-EE5590305E2F}" vid="{A8552875-A3D3-E049-9585-D178685ACDE0}"/>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456</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Caja de herramientas del Proyecto LAUNCH Flush Smart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ReTHINK Waste Game</dc:title>
  <dc:creator>Glenn Arnade</dc:creator>
  <cp:lastModifiedBy>Anne Guzman</cp:lastModifiedBy>
  <cp:revision>3</cp:revision>
  <dcterms:created xsi:type="dcterms:W3CDTF">2022-06-02T19:39:01Z</dcterms:created>
  <dcterms:modified xsi:type="dcterms:W3CDTF">2023-06-22T09:29:52Z</dcterms:modified>
</cp:coreProperties>
</file>