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Adopt a Spot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a:bodyPr>
          <a:lstStyle/>
          <a:p>
            <a:pPr marL="0" indent="0" fontAlgn="base">
              <a:buNone/>
            </a:pPr>
            <a:br>
              <a:rPr lang="en-US" b="1" dirty="0"/>
            </a:br>
            <a:r>
              <a:rPr lang="en-US" sz="2200" b="1" dirty="0"/>
              <a:t>People Make A LOT of Litter!</a:t>
            </a:r>
            <a:endParaRPr lang="en-US" sz="2200" dirty="0"/>
          </a:p>
          <a:p>
            <a:pPr marL="0" indent="0" fontAlgn="base">
              <a:buNone/>
            </a:pPr>
            <a:r>
              <a:rPr lang="en-US" sz="2200" dirty="0"/>
              <a:t>You might only see a few pieces of litter on your street, but researchers found that on average there are more than 13 </a:t>
            </a:r>
            <a:r>
              <a:rPr lang="en-US" sz="2200" i="1" dirty="0"/>
              <a:t>thousand</a:t>
            </a:r>
            <a:r>
              <a:rPr lang="en-US" sz="2200" dirty="0"/>
              <a:t> pieces of litter per mile of American roadway.  All together, it’s estimated there are 51 billion pieces of litter on all US roads at any moment. If you add in ocean litter, there are more pieces of plastic in the seas than there are stars in the galaxy.</a:t>
            </a:r>
          </a:p>
          <a:p>
            <a:pPr marL="0" indent="0">
              <a:buNone/>
            </a:pP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AE754E1F-D204-4D41-9611-01C2DCEB544D}"/>
              </a:ext>
            </a:extLst>
          </p:cNvPr>
          <p:cNvPicPr>
            <a:picLocks noChangeAspect="1"/>
          </p:cNvPicPr>
          <p:nvPr/>
        </p:nvPicPr>
        <p:blipFill>
          <a:blip r:embed="rId3"/>
          <a:stretch>
            <a:fillRect/>
          </a:stretch>
        </p:blipFill>
        <p:spPr>
          <a:xfrm>
            <a:off x="533401" y="1893405"/>
            <a:ext cx="4664213" cy="2510714"/>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374121" y="1592262"/>
            <a:ext cx="6096000" cy="4351338"/>
          </a:xfrm>
        </p:spPr>
        <p:txBody>
          <a:bodyPr>
            <a:normAutofit/>
          </a:bodyPr>
          <a:lstStyle/>
          <a:p>
            <a:pPr marL="0" indent="0" fontAlgn="base">
              <a:buNone/>
            </a:pPr>
            <a:r>
              <a:rPr lang="en-US" sz="2000" b="1" dirty="0"/>
              <a:t>Litter Travels!</a:t>
            </a:r>
            <a:endParaRPr lang="en-US" sz="2000" dirty="0"/>
          </a:p>
          <a:p>
            <a:pPr marL="0" indent="0" fontAlgn="base">
              <a:buNone/>
            </a:pPr>
            <a:r>
              <a:rPr lang="en-US" sz="2000" dirty="0"/>
              <a:t>A plastic wrapper dropped in the parking lot doesn’t stay there for long. It gets blown to the curb, washed through storm drains into rivers, and out to sea. Scientists estimate that almost 9 million tons of plastic litter end up in the ocean—</a:t>
            </a:r>
            <a:r>
              <a:rPr lang="en-US" sz="2000" i="1" dirty="0"/>
              <a:t>every year</a:t>
            </a:r>
            <a:r>
              <a:rPr lang="en-US" sz="2000" dirty="0"/>
              <a:t>. This is the equivalent of five grocery bags filled with plastic trash sitting on every foot of coastline around the world.</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room&#10;&#10;Description automatically generated">
            <a:extLst>
              <a:ext uri="{FF2B5EF4-FFF2-40B4-BE49-F238E27FC236}">
                <a16:creationId xmlns:a16="http://schemas.microsoft.com/office/drawing/2014/main" id="{DD91383A-A3C7-FB45-9B17-CE0461A175C1}"/>
              </a:ext>
            </a:extLst>
          </p:cNvPr>
          <p:cNvPicPr>
            <a:picLocks noChangeAspect="1"/>
          </p:cNvPicPr>
          <p:nvPr/>
        </p:nvPicPr>
        <p:blipFill>
          <a:blip r:embed="rId3"/>
          <a:stretch>
            <a:fillRect/>
          </a:stretch>
        </p:blipFill>
        <p:spPr>
          <a:xfrm>
            <a:off x="6619185" y="1456146"/>
            <a:ext cx="5049630" cy="2830012"/>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786815" y="3429000"/>
            <a:ext cx="8285923" cy="4351338"/>
          </a:xfrm>
        </p:spPr>
        <p:txBody>
          <a:bodyPr>
            <a:normAutofit/>
          </a:bodyPr>
          <a:lstStyle/>
          <a:p>
            <a:pPr marL="0" indent="0" fontAlgn="base">
              <a:buNone/>
            </a:pPr>
            <a:r>
              <a:rPr lang="en-US" sz="2000" b="1" dirty="0"/>
              <a:t>Litter Hurts!</a:t>
            </a:r>
            <a:endParaRPr lang="en-US" sz="2000" dirty="0"/>
          </a:p>
          <a:p>
            <a:pPr marL="0" indent="0" fontAlgn="base">
              <a:buNone/>
            </a:pPr>
            <a:r>
              <a:rPr lang="en-US" sz="2000" dirty="0"/>
              <a:t>Litter affects animal and human health. It’s estimated that over 1 million land animals and 100 million sea animals die each year after eating or becoming trapped in litter. Litter also releases chemicals and microparticles as it breaks down in the environment. These toxic particles end up in the air that we breathe, the soil where we grow food and in the water we drink.</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gambling house&#10;&#10;Description automatically generated">
            <a:extLst>
              <a:ext uri="{FF2B5EF4-FFF2-40B4-BE49-F238E27FC236}">
                <a16:creationId xmlns:a16="http://schemas.microsoft.com/office/drawing/2014/main" id="{96E7AF50-7D87-4A40-BEAE-A843C09710E8}"/>
              </a:ext>
            </a:extLst>
          </p:cNvPr>
          <p:cNvPicPr>
            <a:picLocks noChangeAspect="1"/>
          </p:cNvPicPr>
          <p:nvPr/>
        </p:nvPicPr>
        <p:blipFill>
          <a:blip r:embed="rId3"/>
          <a:stretch>
            <a:fillRect/>
          </a:stretch>
        </p:blipFill>
        <p:spPr>
          <a:xfrm>
            <a:off x="786815" y="1074571"/>
            <a:ext cx="6101001" cy="2042567"/>
          </a:xfrm>
          <a:prstGeom prst="rect">
            <a:avLst/>
          </a:prstGeom>
        </p:spPr>
      </p:pic>
    </p:spTree>
    <p:extLst>
      <p:ext uri="{BB962C8B-B14F-4D97-AF65-F5344CB8AC3E}">
        <p14:creationId xmlns:p14="http://schemas.microsoft.com/office/powerpoint/2010/main" val="1790894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321113" y="2131287"/>
            <a:ext cx="6096000" cy="4351338"/>
          </a:xfrm>
        </p:spPr>
        <p:txBody>
          <a:bodyPr>
            <a:normAutofit/>
          </a:bodyPr>
          <a:lstStyle/>
          <a:p>
            <a:pPr marL="0" indent="0" fontAlgn="base">
              <a:buNone/>
            </a:pPr>
            <a:r>
              <a:rPr lang="en-US" sz="2000" b="1" dirty="0"/>
              <a:t>Litter is Contagious!</a:t>
            </a:r>
            <a:endParaRPr lang="en-US" sz="2000" dirty="0"/>
          </a:p>
          <a:p>
            <a:pPr marL="0" indent="0" fontAlgn="base">
              <a:buNone/>
            </a:pPr>
            <a:r>
              <a:rPr lang="en-US" sz="2000" dirty="0"/>
              <a:t>When people see litter or others littering, they are more likely to litter themselves. In fact, research shows that about 15% of littering activities are motivated by existing litter in an environment.</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raphical user interface&#10;&#10;Description automatically generated">
            <a:extLst>
              <a:ext uri="{FF2B5EF4-FFF2-40B4-BE49-F238E27FC236}">
                <a16:creationId xmlns:a16="http://schemas.microsoft.com/office/drawing/2014/main" id="{58F98BDB-8B2F-7D4D-9B47-B13DEA088039}"/>
              </a:ext>
            </a:extLst>
          </p:cNvPr>
          <p:cNvPicPr>
            <a:picLocks noChangeAspect="1"/>
          </p:cNvPicPr>
          <p:nvPr/>
        </p:nvPicPr>
        <p:blipFill rotWithShape="1">
          <a:blip r:embed="rId3"/>
          <a:srcRect t="2097"/>
          <a:stretch/>
        </p:blipFill>
        <p:spPr>
          <a:xfrm>
            <a:off x="6538197" y="1934817"/>
            <a:ext cx="5211605" cy="2372139"/>
          </a:xfrm>
          <a:prstGeom prst="rect">
            <a:avLst/>
          </a:prstGeom>
        </p:spPr>
      </p:pic>
    </p:spTree>
    <p:extLst>
      <p:ext uri="{BB962C8B-B14F-4D97-AF65-F5344CB8AC3E}">
        <p14:creationId xmlns:p14="http://schemas.microsoft.com/office/powerpoint/2010/main" val="3171639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8</TotalTime>
  <Words>312</Words>
  <Application>Microsoft Macintosh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LAUNCH Project Toolkits Adopt a Spot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Adopt a Spot</dc:title>
  <dc:creator>Glenn Arnade</dc:creator>
  <cp:lastModifiedBy>Glenn Arnade</cp:lastModifiedBy>
  <cp:revision>1</cp:revision>
  <dcterms:created xsi:type="dcterms:W3CDTF">2021-11-09T17:12:36Z</dcterms:created>
  <dcterms:modified xsi:type="dcterms:W3CDTF">2021-11-09T17:20:49Z</dcterms:modified>
</cp:coreProperties>
</file>