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61" r:id="rId4"/>
    <p:sldId id="262"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E9836"/>
    <a:srgbClr val="3A5F7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370" autoAdjust="0"/>
    <p:restoredTop sz="94660"/>
  </p:normalViewPr>
  <p:slideViewPr>
    <p:cSldViewPr snapToGrid="0">
      <p:cViewPr varScale="1">
        <p:scale>
          <a:sx n="96" d="100"/>
          <a:sy n="96" d="100"/>
        </p:scale>
        <p:origin x="280"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BCE56-2936-4A78-A706-EFA4FB8571A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CADF621-DAFF-4E7D-BFAD-1491A1EB70A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F7CD186-6951-4A49-AA3F-09DCEFF0F863}"/>
              </a:ext>
            </a:extLst>
          </p:cNvPr>
          <p:cNvSpPr>
            <a:spLocks noGrp="1"/>
          </p:cNvSpPr>
          <p:nvPr>
            <p:ph type="dt" sz="half" idx="10"/>
          </p:nvPr>
        </p:nvSpPr>
        <p:spPr/>
        <p:txBody>
          <a:bodyPr/>
          <a:lstStyle/>
          <a:p>
            <a:fld id="{9E486352-E732-43B9-ABAB-71FDB381286B}" type="datetimeFigureOut">
              <a:rPr lang="en-US" smtClean="0"/>
              <a:t>12/8/21</a:t>
            </a:fld>
            <a:endParaRPr lang="en-US"/>
          </a:p>
        </p:txBody>
      </p:sp>
      <p:sp>
        <p:nvSpPr>
          <p:cNvPr id="5" name="Footer Placeholder 4">
            <a:extLst>
              <a:ext uri="{FF2B5EF4-FFF2-40B4-BE49-F238E27FC236}">
                <a16:creationId xmlns:a16="http://schemas.microsoft.com/office/drawing/2014/main" id="{F78C3DBE-AEDC-4EB2-A665-2264C54959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A3E4F3-4C50-45F9-9FD8-7577EF4C96BF}"/>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2671380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4FFF41-8B7E-472A-8A39-C159FB289B7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3E33D6C-4430-4688-9269-C7DF020D043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3A4A4B-A8F2-4D02-B2B1-9C669EDB9271}"/>
              </a:ext>
            </a:extLst>
          </p:cNvPr>
          <p:cNvSpPr>
            <a:spLocks noGrp="1"/>
          </p:cNvSpPr>
          <p:nvPr>
            <p:ph type="dt" sz="half" idx="10"/>
          </p:nvPr>
        </p:nvSpPr>
        <p:spPr/>
        <p:txBody>
          <a:bodyPr/>
          <a:lstStyle/>
          <a:p>
            <a:fld id="{9E486352-E732-43B9-ABAB-71FDB381286B}" type="datetimeFigureOut">
              <a:rPr lang="en-US" smtClean="0"/>
              <a:t>12/8/21</a:t>
            </a:fld>
            <a:endParaRPr lang="en-US"/>
          </a:p>
        </p:txBody>
      </p:sp>
      <p:sp>
        <p:nvSpPr>
          <p:cNvPr id="5" name="Footer Placeholder 4">
            <a:extLst>
              <a:ext uri="{FF2B5EF4-FFF2-40B4-BE49-F238E27FC236}">
                <a16:creationId xmlns:a16="http://schemas.microsoft.com/office/drawing/2014/main" id="{B915EBF8-F9B9-4F4A-BA93-1E13D6967A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AB36958-922A-4949-9250-1DBE651384BB}"/>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13783299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66BC2B2-59DE-48AC-B5AC-ABB9664FE1A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EEE8667-1741-4927-ABA5-28AD2C17462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65DDE2F-6C0E-47E2-A633-1357B84BBFEB}"/>
              </a:ext>
            </a:extLst>
          </p:cNvPr>
          <p:cNvSpPr>
            <a:spLocks noGrp="1"/>
          </p:cNvSpPr>
          <p:nvPr>
            <p:ph type="dt" sz="half" idx="10"/>
          </p:nvPr>
        </p:nvSpPr>
        <p:spPr/>
        <p:txBody>
          <a:bodyPr/>
          <a:lstStyle/>
          <a:p>
            <a:fld id="{9E486352-E732-43B9-ABAB-71FDB381286B}" type="datetimeFigureOut">
              <a:rPr lang="en-US" smtClean="0"/>
              <a:t>12/8/21</a:t>
            </a:fld>
            <a:endParaRPr lang="en-US"/>
          </a:p>
        </p:txBody>
      </p:sp>
      <p:sp>
        <p:nvSpPr>
          <p:cNvPr id="5" name="Footer Placeholder 4">
            <a:extLst>
              <a:ext uri="{FF2B5EF4-FFF2-40B4-BE49-F238E27FC236}">
                <a16:creationId xmlns:a16="http://schemas.microsoft.com/office/drawing/2014/main" id="{B4DD9246-6F45-4F94-96F7-C82D507B47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4B237-B5F2-4D63-B47F-F8D30660B056}"/>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2280757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4CADE7-0DFD-49FB-B553-D3BD8697C7D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79A281-BDDA-4142-8204-54B73F9CD7B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394A79-6C8A-42FD-9AD4-CF3E06ED5878}"/>
              </a:ext>
            </a:extLst>
          </p:cNvPr>
          <p:cNvSpPr>
            <a:spLocks noGrp="1"/>
          </p:cNvSpPr>
          <p:nvPr>
            <p:ph type="dt" sz="half" idx="10"/>
          </p:nvPr>
        </p:nvSpPr>
        <p:spPr/>
        <p:txBody>
          <a:bodyPr/>
          <a:lstStyle/>
          <a:p>
            <a:fld id="{9E486352-E732-43B9-ABAB-71FDB381286B}" type="datetimeFigureOut">
              <a:rPr lang="en-US" smtClean="0"/>
              <a:t>12/8/21</a:t>
            </a:fld>
            <a:endParaRPr lang="en-US"/>
          </a:p>
        </p:txBody>
      </p:sp>
      <p:sp>
        <p:nvSpPr>
          <p:cNvPr id="5" name="Footer Placeholder 4">
            <a:extLst>
              <a:ext uri="{FF2B5EF4-FFF2-40B4-BE49-F238E27FC236}">
                <a16:creationId xmlns:a16="http://schemas.microsoft.com/office/drawing/2014/main" id="{8D51D750-7E9B-40BE-898D-D1043D0B35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3555D4-D3E8-4E68-8CE2-8795516F2A36}"/>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328309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41C74-616A-4B5C-ADDF-4FBD42290E6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F3BF47A-6EB5-444E-93CF-6EBF44F1A5F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D9A35D2-3C98-4243-A827-CE4FF8EE9546}"/>
              </a:ext>
            </a:extLst>
          </p:cNvPr>
          <p:cNvSpPr>
            <a:spLocks noGrp="1"/>
          </p:cNvSpPr>
          <p:nvPr>
            <p:ph type="dt" sz="half" idx="10"/>
          </p:nvPr>
        </p:nvSpPr>
        <p:spPr/>
        <p:txBody>
          <a:bodyPr/>
          <a:lstStyle/>
          <a:p>
            <a:fld id="{9E486352-E732-43B9-ABAB-71FDB381286B}" type="datetimeFigureOut">
              <a:rPr lang="en-US" smtClean="0"/>
              <a:t>12/8/21</a:t>
            </a:fld>
            <a:endParaRPr lang="en-US"/>
          </a:p>
        </p:txBody>
      </p:sp>
      <p:sp>
        <p:nvSpPr>
          <p:cNvPr id="5" name="Footer Placeholder 4">
            <a:extLst>
              <a:ext uri="{FF2B5EF4-FFF2-40B4-BE49-F238E27FC236}">
                <a16:creationId xmlns:a16="http://schemas.microsoft.com/office/drawing/2014/main" id="{E32A8656-7279-41AB-AA93-E7FCD00C14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AA608C-D9DE-49A5-B445-AB7301E38A00}"/>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3214558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B8A56-921D-4775-AF27-16F3355B184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C8F5F8B-99A6-4892-BD38-6A82F9D6619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C19EADF-C2C1-4CF5-8AC2-854E0751145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781D25C-5394-453B-A68A-F7F6A5B0D54D}"/>
              </a:ext>
            </a:extLst>
          </p:cNvPr>
          <p:cNvSpPr>
            <a:spLocks noGrp="1"/>
          </p:cNvSpPr>
          <p:nvPr>
            <p:ph type="dt" sz="half" idx="10"/>
          </p:nvPr>
        </p:nvSpPr>
        <p:spPr/>
        <p:txBody>
          <a:bodyPr/>
          <a:lstStyle/>
          <a:p>
            <a:fld id="{9E486352-E732-43B9-ABAB-71FDB381286B}" type="datetimeFigureOut">
              <a:rPr lang="en-US" smtClean="0"/>
              <a:t>12/8/21</a:t>
            </a:fld>
            <a:endParaRPr lang="en-US"/>
          </a:p>
        </p:txBody>
      </p:sp>
      <p:sp>
        <p:nvSpPr>
          <p:cNvPr id="6" name="Footer Placeholder 5">
            <a:extLst>
              <a:ext uri="{FF2B5EF4-FFF2-40B4-BE49-F238E27FC236}">
                <a16:creationId xmlns:a16="http://schemas.microsoft.com/office/drawing/2014/main" id="{64CD9156-F716-42A6-AEC1-7B6BA147616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C88E7CC-57EF-4451-A281-E7E42DD279FB}"/>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5491867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9577B3-C24F-45AC-A154-CF7564D59A6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DE5049B-7B9B-4015-8075-4C8000C2069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FA9592C-23A0-4230-8E13-17523724BC8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4A42E73-3481-4511-8941-EFF316B5AE5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8B42D4-E723-411A-B565-18F215B8F8A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D403515-DAB1-4C08-BBB3-7C4BE6741DC1}"/>
              </a:ext>
            </a:extLst>
          </p:cNvPr>
          <p:cNvSpPr>
            <a:spLocks noGrp="1"/>
          </p:cNvSpPr>
          <p:nvPr>
            <p:ph type="dt" sz="half" idx="10"/>
          </p:nvPr>
        </p:nvSpPr>
        <p:spPr/>
        <p:txBody>
          <a:bodyPr/>
          <a:lstStyle/>
          <a:p>
            <a:fld id="{9E486352-E732-43B9-ABAB-71FDB381286B}" type="datetimeFigureOut">
              <a:rPr lang="en-US" smtClean="0"/>
              <a:t>12/8/21</a:t>
            </a:fld>
            <a:endParaRPr lang="en-US"/>
          </a:p>
        </p:txBody>
      </p:sp>
      <p:sp>
        <p:nvSpPr>
          <p:cNvPr id="8" name="Footer Placeholder 7">
            <a:extLst>
              <a:ext uri="{FF2B5EF4-FFF2-40B4-BE49-F238E27FC236}">
                <a16:creationId xmlns:a16="http://schemas.microsoft.com/office/drawing/2014/main" id="{957983C5-394A-49FD-B376-CF0C5D1826B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54FF0F3-EE03-49CF-B2EF-93C868795EE2}"/>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26816159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9C800-15AB-4E79-ABB8-E59D28CAB4B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B5BC1EF-A4FA-47CA-B03F-16419C8D405B}"/>
              </a:ext>
            </a:extLst>
          </p:cNvPr>
          <p:cNvSpPr>
            <a:spLocks noGrp="1"/>
          </p:cNvSpPr>
          <p:nvPr>
            <p:ph type="dt" sz="half" idx="10"/>
          </p:nvPr>
        </p:nvSpPr>
        <p:spPr/>
        <p:txBody>
          <a:bodyPr/>
          <a:lstStyle/>
          <a:p>
            <a:fld id="{9E486352-E732-43B9-ABAB-71FDB381286B}" type="datetimeFigureOut">
              <a:rPr lang="en-US" smtClean="0"/>
              <a:t>12/8/21</a:t>
            </a:fld>
            <a:endParaRPr lang="en-US"/>
          </a:p>
        </p:txBody>
      </p:sp>
      <p:sp>
        <p:nvSpPr>
          <p:cNvPr id="4" name="Footer Placeholder 3">
            <a:extLst>
              <a:ext uri="{FF2B5EF4-FFF2-40B4-BE49-F238E27FC236}">
                <a16:creationId xmlns:a16="http://schemas.microsoft.com/office/drawing/2014/main" id="{1C855A64-214B-4A38-A930-EEDBF327AFF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31FAE03-C2FD-43BA-83B2-3E9FD65501D5}"/>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4841922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78AF1C4-0DF5-4D8A-86EE-DD81C7BC0148}"/>
              </a:ext>
            </a:extLst>
          </p:cNvPr>
          <p:cNvSpPr>
            <a:spLocks noGrp="1"/>
          </p:cNvSpPr>
          <p:nvPr>
            <p:ph type="dt" sz="half" idx="10"/>
          </p:nvPr>
        </p:nvSpPr>
        <p:spPr/>
        <p:txBody>
          <a:bodyPr/>
          <a:lstStyle/>
          <a:p>
            <a:fld id="{9E486352-E732-43B9-ABAB-71FDB381286B}" type="datetimeFigureOut">
              <a:rPr lang="en-US" smtClean="0"/>
              <a:t>12/8/21</a:t>
            </a:fld>
            <a:endParaRPr lang="en-US"/>
          </a:p>
        </p:txBody>
      </p:sp>
      <p:sp>
        <p:nvSpPr>
          <p:cNvPr id="3" name="Footer Placeholder 2">
            <a:extLst>
              <a:ext uri="{FF2B5EF4-FFF2-40B4-BE49-F238E27FC236}">
                <a16:creationId xmlns:a16="http://schemas.microsoft.com/office/drawing/2014/main" id="{FB6B2513-7A6A-498F-AC5D-B03334B1E75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0436A23-3C35-422E-AA6F-CCBF1A3EF2D2}"/>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32181955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776BD8-1307-46A5-89C9-3E63FFF205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9953667-AB6A-4316-B763-7A41A49C373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CE0D0BE-0014-4977-B9F7-EC355419AE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C1A12CC-8B06-4293-99CB-3A789E5CF4D2}"/>
              </a:ext>
            </a:extLst>
          </p:cNvPr>
          <p:cNvSpPr>
            <a:spLocks noGrp="1"/>
          </p:cNvSpPr>
          <p:nvPr>
            <p:ph type="dt" sz="half" idx="10"/>
          </p:nvPr>
        </p:nvSpPr>
        <p:spPr/>
        <p:txBody>
          <a:bodyPr/>
          <a:lstStyle/>
          <a:p>
            <a:fld id="{9E486352-E732-43B9-ABAB-71FDB381286B}" type="datetimeFigureOut">
              <a:rPr lang="en-US" smtClean="0"/>
              <a:t>12/8/21</a:t>
            </a:fld>
            <a:endParaRPr lang="en-US"/>
          </a:p>
        </p:txBody>
      </p:sp>
      <p:sp>
        <p:nvSpPr>
          <p:cNvPr id="6" name="Footer Placeholder 5">
            <a:extLst>
              <a:ext uri="{FF2B5EF4-FFF2-40B4-BE49-F238E27FC236}">
                <a16:creationId xmlns:a16="http://schemas.microsoft.com/office/drawing/2014/main" id="{286913F8-A64E-443C-827B-EE575BAA672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67ADAFB-FA2E-4F39-8933-0CCFD17683BE}"/>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1297231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00CDCF-EAEB-48CD-B53E-6C8D39BDE76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BD402FA-EEE0-48E8-A6FD-2617C430019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ACD9B6D-CD2B-4E04-96FA-0EC8CC2A34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EFBFD4F-E801-4403-9258-561225A22954}"/>
              </a:ext>
            </a:extLst>
          </p:cNvPr>
          <p:cNvSpPr>
            <a:spLocks noGrp="1"/>
          </p:cNvSpPr>
          <p:nvPr>
            <p:ph type="dt" sz="half" idx="10"/>
          </p:nvPr>
        </p:nvSpPr>
        <p:spPr/>
        <p:txBody>
          <a:bodyPr/>
          <a:lstStyle/>
          <a:p>
            <a:fld id="{9E486352-E732-43B9-ABAB-71FDB381286B}" type="datetimeFigureOut">
              <a:rPr lang="en-US" smtClean="0"/>
              <a:t>12/8/21</a:t>
            </a:fld>
            <a:endParaRPr lang="en-US"/>
          </a:p>
        </p:txBody>
      </p:sp>
      <p:sp>
        <p:nvSpPr>
          <p:cNvPr id="6" name="Footer Placeholder 5">
            <a:extLst>
              <a:ext uri="{FF2B5EF4-FFF2-40B4-BE49-F238E27FC236}">
                <a16:creationId xmlns:a16="http://schemas.microsoft.com/office/drawing/2014/main" id="{BE9820DC-FBC7-4001-8194-DFDF8B0CF1F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41C9201-3EC8-4E2B-B3A4-65040B7AE997}"/>
              </a:ext>
            </a:extLst>
          </p:cNvPr>
          <p:cNvSpPr>
            <a:spLocks noGrp="1"/>
          </p:cNvSpPr>
          <p:nvPr>
            <p:ph type="sldNum" sz="quarter" idx="12"/>
          </p:nvPr>
        </p:nvSpPr>
        <p:spPr/>
        <p:txBody>
          <a:bodyPr/>
          <a:lstStyle/>
          <a:p>
            <a:fld id="{9583A4E8-5A5C-4C57-BE56-829776CBE0DD}" type="slidenum">
              <a:rPr lang="en-US" smtClean="0"/>
              <a:t>‹#›</a:t>
            </a:fld>
            <a:endParaRPr lang="en-US"/>
          </a:p>
        </p:txBody>
      </p:sp>
    </p:spTree>
    <p:extLst>
      <p:ext uri="{BB962C8B-B14F-4D97-AF65-F5344CB8AC3E}">
        <p14:creationId xmlns:p14="http://schemas.microsoft.com/office/powerpoint/2010/main" val="14240142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AE5706D-55F9-431D-8FD3-8539EAE50CD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BEFA8A-D539-4469-AB20-01BEA724C29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9A4D47-173C-43CE-89B7-B8189829290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486352-E732-43B9-ABAB-71FDB381286B}" type="datetimeFigureOut">
              <a:rPr lang="en-US" smtClean="0"/>
              <a:t>12/8/21</a:t>
            </a:fld>
            <a:endParaRPr lang="en-US"/>
          </a:p>
        </p:txBody>
      </p:sp>
      <p:sp>
        <p:nvSpPr>
          <p:cNvPr id="5" name="Footer Placeholder 4">
            <a:extLst>
              <a:ext uri="{FF2B5EF4-FFF2-40B4-BE49-F238E27FC236}">
                <a16:creationId xmlns:a16="http://schemas.microsoft.com/office/drawing/2014/main" id="{62AF60F9-DE56-4128-B554-8CF92A6C802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0654826-B180-4CAB-A027-3BEB3BD7E93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83A4E8-5A5C-4C57-BE56-829776CBE0DD}" type="slidenum">
              <a:rPr lang="en-US" smtClean="0"/>
              <a:t>‹#›</a:t>
            </a:fld>
            <a:endParaRPr lang="en-US"/>
          </a:p>
        </p:txBody>
      </p:sp>
    </p:spTree>
    <p:extLst>
      <p:ext uri="{BB962C8B-B14F-4D97-AF65-F5344CB8AC3E}">
        <p14:creationId xmlns:p14="http://schemas.microsoft.com/office/powerpoint/2010/main" val="19714472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ww.ecowatch.com/compost-at-home-2492036289.html" TargetMode="Externa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hyperlink" Target="https://www.earthguardians.org/" TargetMode="External"/><Relationship Id="rId4" Type="http://schemas.openxmlformats.org/officeDocument/2006/relationships/hyperlink" Target="https://www.worldwildlife.org/stories/food-waste-warriors"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www.usda.gov/foodlossandwaste/why" TargetMode="External"/><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17130-7322-447C-AE0B-66329FB5FF0A}"/>
              </a:ext>
            </a:extLst>
          </p:cNvPr>
          <p:cNvSpPr>
            <a:spLocks noGrp="1"/>
          </p:cNvSpPr>
          <p:nvPr>
            <p:ph type="ctrTitle"/>
          </p:nvPr>
        </p:nvSpPr>
        <p:spPr/>
        <p:txBody>
          <a:bodyPr>
            <a:normAutofit fontScale="90000"/>
          </a:bodyPr>
          <a:lstStyle/>
          <a:p>
            <a:br>
              <a:rPr lang="en-US" dirty="0">
                <a:solidFill>
                  <a:srgbClr val="4E9836"/>
                </a:solidFill>
                <a:latin typeface="Gilroy ExtraBold" panose="00000900000000000000" pitchFamily="50" charset="0"/>
              </a:rPr>
            </a:br>
            <a:r>
              <a:rPr lang="en-US" dirty="0">
                <a:solidFill>
                  <a:srgbClr val="4E9836"/>
                </a:solidFill>
                <a:latin typeface="Gilroy ExtraBold" panose="00000900000000000000" pitchFamily="50" charset="0"/>
              </a:rPr>
              <a:t>LAUNCH Project Toolkits</a:t>
            </a:r>
            <a:br>
              <a:rPr lang="en-US" dirty="0">
                <a:solidFill>
                  <a:srgbClr val="4E9836"/>
                </a:solidFill>
                <a:latin typeface="Gilroy ExtraBold" panose="00000900000000000000" pitchFamily="50" charset="0"/>
              </a:rPr>
            </a:br>
            <a:r>
              <a:rPr lang="en-US" dirty="0">
                <a:solidFill>
                  <a:srgbClr val="3A5F7C"/>
                </a:solidFill>
                <a:latin typeface="Gilroy ExtraBold" panose="00000900000000000000" pitchFamily="50" charset="0"/>
              </a:rPr>
              <a:t>Composting at School</a:t>
            </a:r>
          </a:p>
        </p:txBody>
      </p:sp>
      <p:pic>
        <p:nvPicPr>
          <p:cNvPr id="5" name="Picture 4" descr="Logo, company name&#10;&#10;Description automatically generated">
            <a:extLst>
              <a:ext uri="{FF2B5EF4-FFF2-40B4-BE49-F238E27FC236}">
                <a16:creationId xmlns:a16="http://schemas.microsoft.com/office/drawing/2014/main" id="{960EB5FE-D28E-4AF2-9EAF-3716FD07C6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25428" y="4384916"/>
            <a:ext cx="2541144" cy="1350721"/>
          </a:xfrm>
          <a:prstGeom prst="rect">
            <a:avLst/>
          </a:prstGeom>
        </p:spPr>
      </p:pic>
    </p:spTree>
    <p:extLst>
      <p:ext uri="{BB962C8B-B14F-4D97-AF65-F5344CB8AC3E}">
        <p14:creationId xmlns:p14="http://schemas.microsoft.com/office/powerpoint/2010/main" val="10757780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E36BB89-ED09-4E94-89D7-4375C4FD2096}"/>
              </a:ext>
            </a:extLst>
          </p:cNvPr>
          <p:cNvSpPr txBox="1">
            <a:spLocks/>
          </p:cNvSpPr>
          <p:nvPr/>
        </p:nvSpPr>
        <p:spPr>
          <a:xfrm>
            <a:off x="8805076" y="0"/>
            <a:ext cx="3386924" cy="59266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lnSpc>
                <a:spcPct val="100000"/>
              </a:lnSpc>
            </a:pPr>
            <a:r>
              <a:rPr lang="en-US" sz="1800" dirty="0">
                <a:solidFill>
                  <a:srgbClr val="4E9836"/>
                </a:solidFill>
                <a:latin typeface="Gilroy ExtraBold" panose="00000900000000000000" pitchFamily="50" charset="0"/>
              </a:rPr>
              <a:t>LAUNCH Project Toolkits</a:t>
            </a:r>
          </a:p>
          <a:p>
            <a:pPr algn="r">
              <a:lnSpc>
                <a:spcPct val="100000"/>
              </a:lnSpc>
            </a:pPr>
            <a:r>
              <a:rPr lang="en-US" sz="1200" dirty="0">
                <a:solidFill>
                  <a:srgbClr val="3A5F7C"/>
                </a:solidFill>
                <a:latin typeface="Gilroy ExtraBold" panose="00000900000000000000" pitchFamily="50" charset="0"/>
              </a:rPr>
              <a:t>GRADESOFGREEN.ORG</a:t>
            </a:r>
            <a:endParaRPr lang="en-US" sz="1200" dirty="0"/>
          </a:p>
        </p:txBody>
      </p:sp>
      <p:pic>
        <p:nvPicPr>
          <p:cNvPr id="7" name="Picture 6" descr="Background pattern&#10;&#10;Description automatically generated">
            <a:extLst>
              <a:ext uri="{FF2B5EF4-FFF2-40B4-BE49-F238E27FC236}">
                <a16:creationId xmlns:a16="http://schemas.microsoft.com/office/drawing/2014/main" id="{CEAB0458-D3FA-46EB-9506-69A57E68D2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5833533"/>
            <a:ext cx="838200" cy="1024467"/>
          </a:xfrm>
          <a:prstGeom prst="rect">
            <a:avLst/>
          </a:prstGeom>
        </p:spPr>
      </p:pic>
      <p:sp>
        <p:nvSpPr>
          <p:cNvPr id="4" name="TextBox 3">
            <a:extLst>
              <a:ext uri="{FF2B5EF4-FFF2-40B4-BE49-F238E27FC236}">
                <a16:creationId xmlns:a16="http://schemas.microsoft.com/office/drawing/2014/main" id="{5F388D5B-FACA-7944-AD0A-99E3B244E492}"/>
              </a:ext>
            </a:extLst>
          </p:cNvPr>
          <p:cNvSpPr txBox="1"/>
          <p:nvPr/>
        </p:nvSpPr>
        <p:spPr>
          <a:xfrm>
            <a:off x="6096000" y="1305341"/>
            <a:ext cx="5257800" cy="4247317"/>
          </a:xfrm>
          <a:prstGeom prst="rect">
            <a:avLst/>
          </a:prstGeom>
          <a:noFill/>
        </p:spPr>
        <p:txBody>
          <a:bodyPr wrap="square" rtlCol="0">
            <a:spAutoFit/>
          </a:bodyPr>
          <a:lstStyle/>
          <a:p>
            <a:pPr fontAlgn="base"/>
            <a:r>
              <a:rPr lang="en-US" b="1" dirty="0">
                <a:solidFill>
                  <a:srgbClr val="4A4A4A"/>
                </a:solidFill>
                <a:latin typeface="Gilroy-ExtraBold" pitchFamily="2" charset="77"/>
              </a:rPr>
              <a:t>Billions of Pounds of the Food We Produce is Wasted</a:t>
            </a:r>
          </a:p>
          <a:p>
            <a:pPr fontAlgn="base"/>
            <a:endParaRPr lang="en-US" dirty="0">
              <a:solidFill>
                <a:srgbClr val="4A4A4A"/>
              </a:solidFill>
              <a:latin typeface="Gilroy-Light" pitchFamily="2" charset="77"/>
            </a:endParaRPr>
          </a:p>
          <a:p>
            <a:pPr fontAlgn="base"/>
            <a:r>
              <a:rPr lang="en-US" dirty="0">
                <a:solidFill>
                  <a:srgbClr val="4A4A4A"/>
                </a:solidFill>
                <a:latin typeface="Gilroy-Light" pitchFamily="2" charset="77"/>
              </a:rPr>
              <a:t>Did you know more than 60 billion pounds of mineral-rich food go to landfills each year in the U.S. alone (</a:t>
            </a:r>
            <a:r>
              <a:rPr lang="en-US" dirty="0">
                <a:solidFill>
                  <a:srgbClr val="1A9B80"/>
                </a:solidFill>
                <a:latin typeface="Gilroy-Light" pitchFamily="2" charset="77"/>
                <a:hlinkClick r:id="rId3">
                  <a:extLst>
                    <a:ext uri="{A12FA001-AC4F-418D-AE19-62706E023703}">
                      <ahyp:hlinkClr xmlns:ahyp="http://schemas.microsoft.com/office/drawing/2018/hyperlinkcolor" val="tx"/>
                    </a:ext>
                  </a:extLst>
                </a:hlinkClick>
              </a:rPr>
              <a:t>Eco-Watch</a:t>
            </a:r>
            <a:r>
              <a:rPr lang="en-US" dirty="0">
                <a:solidFill>
                  <a:srgbClr val="4A4A4A"/>
                </a:solidFill>
                <a:latin typeface="Gilroy-Light" pitchFamily="2" charset="77"/>
              </a:rPr>
              <a:t>) while US schools waste 530,000 tons of food annually (</a:t>
            </a:r>
            <a:r>
              <a:rPr lang="en-US" dirty="0">
                <a:solidFill>
                  <a:srgbClr val="1A9B80"/>
                </a:solidFill>
                <a:latin typeface="Gilroy-Light" pitchFamily="2" charset="77"/>
                <a:hlinkClick r:id="rId4">
                  <a:extLst>
                    <a:ext uri="{A12FA001-AC4F-418D-AE19-62706E023703}">
                      <ahyp:hlinkClr xmlns:ahyp="http://schemas.microsoft.com/office/drawing/2018/hyperlinkcolor" val="tx"/>
                    </a:ext>
                  </a:extLst>
                </a:hlinkClick>
              </a:rPr>
              <a:t>World Wildlife Fund</a:t>
            </a:r>
            <a:r>
              <a:rPr lang="en-US" dirty="0">
                <a:solidFill>
                  <a:srgbClr val="4A4A4A"/>
                </a:solidFill>
                <a:latin typeface="Gilroy-Light" pitchFamily="2" charset="77"/>
              </a:rPr>
              <a:t>). </a:t>
            </a:r>
          </a:p>
          <a:p>
            <a:pPr fontAlgn="base"/>
            <a:endParaRPr lang="en-US" dirty="0">
              <a:solidFill>
                <a:srgbClr val="4A4A4A"/>
              </a:solidFill>
              <a:latin typeface="Gilroy-Light" pitchFamily="2" charset="77"/>
            </a:endParaRPr>
          </a:p>
          <a:p>
            <a:pPr fontAlgn="base"/>
            <a:r>
              <a:rPr lang="en-US" dirty="0">
                <a:solidFill>
                  <a:srgbClr val="4A4A4A"/>
                </a:solidFill>
                <a:latin typeface="Gilroy-Light" pitchFamily="2" charset="77"/>
              </a:rPr>
              <a:t>That’s right, sadly, about 70% of the waste that we throw away without a second thought could be repurposed to create a nutrient rich product that supports healthy soil and can grow nutritious food without using chemical fertilizers (</a:t>
            </a:r>
            <a:r>
              <a:rPr lang="en-US" dirty="0">
                <a:solidFill>
                  <a:srgbClr val="1A9B80"/>
                </a:solidFill>
                <a:latin typeface="Gilroy-Light" pitchFamily="2" charset="77"/>
                <a:hlinkClick r:id="rId5">
                  <a:extLst>
                    <a:ext uri="{A12FA001-AC4F-418D-AE19-62706E023703}">
                      <ahyp:hlinkClr xmlns:ahyp="http://schemas.microsoft.com/office/drawing/2018/hyperlinkcolor" val="tx"/>
                    </a:ext>
                  </a:extLst>
                </a:hlinkClick>
              </a:rPr>
              <a:t>Earth Guardians</a:t>
            </a:r>
            <a:r>
              <a:rPr lang="en-US" dirty="0">
                <a:solidFill>
                  <a:srgbClr val="4A4A4A"/>
                </a:solidFill>
                <a:latin typeface="Gilroy-Light" pitchFamily="2" charset="77"/>
              </a:rPr>
              <a:t>).</a:t>
            </a:r>
          </a:p>
        </p:txBody>
      </p:sp>
      <p:pic>
        <p:nvPicPr>
          <p:cNvPr id="8" name="Picture 7" descr="Graphical user interface, website&#10;&#10;Description automatically generated">
            <a:extLst>
              <a:ext uri="{FF2B5EF4-FFF2-40B4-BE49-F238E27FC236}">
                <a16:creationId xmlns:a16="http://schemas.microsoft.com/office/drawing/2014/main" id="{96F78136-2B31-7C49-8B10-B6B8D7848E44}"/>
              </a:ext>
            </a:extLst>
          </p:cNvPr>
          <p:cNvPicPr>
            <a:picLocks noChangeAspect="1"/>
          </p:cNvPicPr>
          <p:nvPr/>
        </p:nvPicPr>
        <p:blipFill rotWithShape="1">
          <a:blip r:embed="rId6">
            <a:extLst>
              <a:ext uri="{28A0092B-C50C-407E-A947-70E740481C1C}">
                <a14:useLocalDpi xmlns:a14="http://schemas.microsoft.com/office/drawing/2010/main" val="0"/>
              </a:ext>
            </a:extLst>
          </a:blip>
          <a:srcRect t="12029" r="74154"/>
          <a:stretch/>
        </p:blipFill>
        <p:spPr>
          <a:xfrm>
            <a:off x="1432892" y="754732"/>
            <a:ext cx="3142843" cy="5348533"/>
          </a:xfrm>
          <a:prstGeom prst="rect">
            <a:avLst/>
          </a:prstGeom>
        </p:spPr>
      </p:pic>
    </p:spTree>
    <p:extLst>
      <p:ext uri="{BB962C8B-B14F-4D97-AF65-F5344CB8AC3E}">
        <p14:creationId xmlns:p14="http://schemas.microsoft.com/office/powerpoint/2010/main" val="41374800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E36BB89-ED09-4E94-89D7-4375C4FD2096}"/>
              </a:ext>
            </a:extLst>
          </p:cNvPr>
          <p:cNvSpPr txBox="1">
            <a:spLocks/>
          </p:cNvSpPr>
          <p:nvPr/>
        </p:nvSpPr>
        <p:spPr>
          <a:xfrm>
            <a:off x="8805076" y="0"/>
            <a:ext cx="3386924" cy="59266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lnSpc>
                <a:spcPct val="100000"/>
              </a:lnSpc>
            </a:pPr>
            <a:r>
              <a:rPr lang="en-US" sz="1800" dirty="0">
                <a:solidFill>
                  <a:srgbClr val="4E9836"/>
                </a:solidFill>
                <a:latin typeface="Gilroy ExtraBold" panose="00000900000000000000" pitchFamily="50" charset="0"/>
              </a:rPr>
              <a:t>LAUNCH Project Toolkits</a:t>
            </a:r>
          </a:p>
          <a:p>
            <a:pPr algn="r">
              <a:lnSpc>
                <a:spcPct val="100000"/>
              </a:lnSpc>
            </a:pPr>
            <a:r>
              <a:rPr lang="en-US" sz="1200" dirty="0">
                <a:solidFill>
                  <a:srgbClr val="3A5F7C"/>
                </a:solidFill>
                <a:latin typeface="Gilroy ExtraBold" panose="00000900000000000000" pitchFamily="50" charset="0"/>
              </a:rPr>
              <a:t>GRADESOFGREEN.ORG</a:t>
            </a:r>
            <a:endParaRPr lang="en-US" sz="1200" dirty="0"/>
          </a:p>
        </p:txBody>
      </p:sp>
      <p:pic>
        <p:nvPicPr>
          <p:cNvPr id="7" name="Picture 6" descr="Background pattern&#10;&#10;Description automatically generated">
            <a:extLst>
              <a:ext uri="{FF2B5EF4-FFF2-40B4-BE49-F238E27FC236}">
                <a16:creationId xmlns:a16="http://schemas.microsoft.com/office/drawing/2014/main" id="{CEAB0458-D3FA-46EB-9506-69A57E68D2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5833533"/>
            <a:ext cx="838200" cy="1024467"/>
          </a:xfrm>
          <a:prstGeom prst="rect">
            <a:avLst/>
          </a:prstGeom>
        </p:spPr>
      </p:pic>
      <p:sp>
        <p:nvSpPr>
          <p:cNvPr id="4" name="TextBox 3">
            <a:extLst>
              <a:ext uri="{FF2B5EF4-FFF2-40B4-BE49-F238E27FC236}">
                <a16:creationId xmlns:a16="http://schemas.microsoft.com/office/drawing/2014/main" id="{5F388D5B-FACA-7944-AD0A-99E3B244E492}"/>
              </a:ext>
            </a:extLst>
          </p:cNvPr>
          <p:cNvSpPr txBox="1"/>
          <p:nvPr/>
        </p:nvSpPr>
        <p:spPr>
          <a:xfrm>
            <a:off x="403325" y="612844"/>
            <a:ext cx="5227269" cy="5632311"/>
          </a:xfrm>
          <a:prstGeom prst="rect">
            <a:avLst/>
          </a:prstGeom>
          <a:noFill/>
        </p:spPr>
        <p:txBody>
          <a:bodyPr wrap="square" rtlCol="0">
            <a:spAutoFit/>
          </a:bodyPr>
          <a:lstStyle/>
          <a:p>
            <a:pPr fontAlgn="base"/>
            <a:r>
              <a:rPr lang="en-US" b="1" dirty="0">
                <a:solidFill>
                  <a:srgbClr val="4A4A4A"/>
                </a:solidFill>
                <a:latin typeface="Gilroy-ExtraBold" pitchFamily="2" charset="77"/>
              </a:rPr>
              <a:t>Wasted Food is Harmful to the Environment</a:t>
            </a:r>
          </a:p>
          <a:p>
            <a:endParaRPr lang="en-US" dirty="0">
              <a:solidFill>
                <a:srgbClr val="4A4A4A"/>
              </a:solidFill>
              <a:latin typeface="Gilroy-Light" pitchFamily="2" charset="77"/>
            </a:endParaRPr>
          </a:p>
          <a:p>
            <a:pPr fontAlgn="base"/>
            <a:r>
              <a:rPr lang="en-US" dirty="0">
                <a:solidFill>
                  <a:srgbClr val="4A4A4A"/>
                </a:solidFill>
                <a:latin typeface="Gilroy-Light" pitchFamily="2" charset="77"/>
              </a:rPr>
              <a:t>When food waste rots in a landfill it releases harmful greenhouse gasses that trap the sun’s heat in our atmosphere and contribute to global warming. </a:t>
            </a:r>
          </a:p>
          <a:p>
            <a:pPr fontAlgn="base"/>
            <a:endParaRPr lang="en-US" dirty="0">
              <a:solidFill>
                <a:srgbClr val="4A4A4A"/>
              </a:solidFill>
              <a:latin typeface="Gilroy-Light" pitchFamily="2" charset="77"/>
            </a:endParaRPr>
          </a:p>
          <a:p>
            <a:pPr fontAlgn="base"/>
            <a:r>
              <a:rPr lang="en-US" dirty="0">
                <a:solidFill>
                  <a:srgbClr val="4A4A4A"/>
                </a:solidFill>
                <a:latin typeface="Gilroy-Light" pitchFamily="2" charset="77"/>
              </a:rPr>
              <a:t>According to the US Environmental Protection Agency, food is the </a:t>
            </a:r>
            <a:r>
              <a:rPr lang="en-US" i="1" dirty="0">
                <a:solidFill>
                  <a:srgbClr val="4A4A4A"/>
                </a:solidFill>
                <a:latin typeface="inherit"/>
              </a:rPr>
              <a:t>single largest</a:t>
            </a:r>
            <a:r>
              <a:rPr lang="en-US" dirty="0">
                <a:solidFill>
                  <a:srgbClr val="4A4A4A"/>
                </a:solidFill>
                <a:latin typeface="Gilroy-Light" pitchFamily="2" charset="77"/>
              </a:rPr>
              <a:t> category of waste put in landfills. Food in landfills emits methane, a powerful greenhouse gas. </a:t>
            </a:r>
          </a:p>
          <a:p>
            <a:pPr fontAlgn="base"/>
            <a:endParaRPr lang="en-US" dirty="0">
              <a:solidFill>
                <a:srgbClr val="4A4A4A"/>
              </a:solidFill>
              <a:latin typeface="Gilroy-Light" pitchFamily="2" charset="77"/>
            </a:endParaRPr>
          </a:p>
          <a:p>
            <a:pPr fontAlgn="base"/>
            <a:r>
              <a:rPr lang="en-US" dirty="0">
                <a:solidFill>
                  <a:srgbClr val="4A4A4A"/>
                </a:solidFill>
                <a:latin typeface="Gilroy-Light" pitchFamily="2" charset="77"/>
              </a:rPr>
              <a:t>Landfills are the third-largest source of human-related methane emissions in the United States (</a:t>
            </a:r>
            <a:r>
              <a:rPr lang="en-US" dirty="0">
                <a:solidFill>
                  <a:srgbClr val="1A9B80"/>
                </a:solidFill>
                <a:latin typeface="inherit"/>
                <a:hlinkClick r:id="rId3">
                  <a:extLst>
                    <a:ext uri="{A12FA001-AC4F-418D-AE19-62706E023703}">
                      <ahyp:hlinkClr xmlns:ahyp="http://schemas.microsoft.com/office/drawing/2018/hyperlinkcolor" val="tx"/>
                    </a:ext>
                  </a:extLst>
                </a:hlinkClick>
              </a:rPr>
              <a:t>USDA</a:t>
            </a:r>
            <a:r>
              <a:rPr lang="en-US" dirty="0">
                <a:solidFill>
                  <a:srgbClr val="4A4A4A"/>
                </a:solidFill>
                <a:latin typeface="Gilroy-Light" pitchFamily="2" charset="77"/>
              </a:rPr>
              <a:t>).</a:t>
            </a:r>
          </a:p>
          <a:p>
            <a:pPr fontAlgn="base"/>
            <a:endParaRPr lang="en-US" dirty="0">
              <a:solidFill>
                <a:srgbClr val="4A4A4A"/>
              </a:solidFill>
              <a:latin typeface="Gilroy-Light" pitchFamily="2" charset="77"/>
            </a:endParaRPr>
          </a:p>
          <a:p>
            <a:pPr fontAlgn="base"/>
            <a:r>
              <a:rPr lang="en-US" b="1" dirty="0">
                <a:solidFill>
                  <a:srgbClr val="4A4A4A"/>
                </a:solidFill>
                <a:latin typeface="Gilroy-ExtraBold" pitchFamily="2" charset="77"/>
              </a:rPr>
              <a:t>However</a:t>
            </a:r>
            <a:r>
              <a:rPr lang="en-US" dirty="0">
                <a:solidFill>
                  <a:srgbClr val="4A4A4A"/>
                </a:solidFill>
                <a:latin typeface="Gilroy-Light" pitchFamily="2" charset="77"/>
              </a:rPr>
              <a:t>, when food is composted, it releases </a:t>
            </a:r>
            <a:r>
              <a:rPr lang="en-US" i="1" dirty="0">
                <a:solidFill>
                  <a:srgbClr val="4A4A4A"/>
                </a:solidFill>
                <a:latin typeface="inherit"/>
              </a:rPr>
              <a:t>no</a:t>
            </a:r>
            <a:r>
              <a:rPr lang="en-US" dirty="0">
                <a:solidFill>
                  <a:srgbClr val="4A4A4A"/>
                </a:solidFill>
                <a:latin typeface="Gilroy-Light" pitchFamily="2" charset="77"/>
              </a:rPr>
              <a:t> greenhouse gasses at all, effectively reducing emissions mentioned above.</a:t>
            </a:r>
          </a:p>
        </p:txBody>
      </p:sp>
      <p:pic>
        <p:nvPicPr>
          <p:cNvPr id="3" name="Picture 2" descr="Graphical user interface&#10;&#10;Description automatically generated with medium confidence">
            <a:extLst>
              <a:ext uri="{FF2B5EF4-FFF2-40B4-BE49-F238E27FC236}">
                <a16:creationId xmlns:a16="http://schemas.microsoft.com/office/drawing/2014/main" id="{EA5621E9-5EB1-084A-BA48-1F47A53643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61408" y="1039740"/>
            <a:ext cx="4307694" cy="4346713"/>
          </a:xfrm>
          <a:prstGeom prst="rect">
            <a:avLst/>
          </a:prstGeom>
        </p:spPr>
      </p:pic>
    </p:spTree>
    <p:extLst>
      <p:ext uri="{BB962C8B-B14F-4D97-AF65-F5344CB8AC3E}">
        <p14:creationId xmlns:p14="http://schemas.microsoft.com/office/powerpoint/2010/main" val="34695859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E36BB89-ED09-4E94-89D7-4375C4FD2096}"/>
              </a:ext>
            </a:extLst>
          </p:cNvPr>
          <p:cNvSpPr txBox="1">
            <a:spLocks/>
          </p:cNvSpPr>
          <p:nvPr/>
        </p:nvSpPr>
        <p:spPr>
          <a:xfrm>
            <a:off x="8805076" y="0"/>
            <a:ext cx="3386924" cy="59266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lnSpc>
                <a:spcPct val="100000"/>
              </a:lnSpc>
            </a:pPr>
            <a:r>
              <a:rPr lang="en-US" sz="1800" dirty="0">
                <a:solidFill>
                  <a:srgbClr val="4E9836"/>
                </a:solidFill>
                <a:latin typeface="Gilroy ExtraBold" panose="00000900000000000000" pitchFamily="50" charset="0"/>
              </a:rPr>
              <a:t>LAUNCH Project Toolkits</a:t>
            </a:r>
          </a:p>
          <a:p>
            <a:pPr algn="r">
              <a:lnSpc>
                <a:spcPct val="100000"/>
              </a:lnSpc>
            </a:pPr>
            <a:r>
              <a:rPr lang="en-US" sz="1200" dirty="0">
                <a:solidFill>
                  <a:srgbClr val="3A5F7C"/>
                </a:solidFill>
                <a:latin typeface="Gilroy ExtraBold" panose="00000900000000000000" pitchFamily="50" charset="0"/>
              </a:rPr>
              <a:t>GRADESOFGREEN.ORG</a:t>
            </a:r>
            <a:endParaRPr lang="en-US" sz="1200" dirty="0"/>
          </a:p>
        </p:txBody>
      </p:sp>
      <p:pic>
        <p:nvPicPr>
          <p:cNvPr id="7" name="Picture 6" descr="Background pattern&#10;&#10;Description automatically generated">
            <a:extLst>
              <a:ext uri="{FF2B5EF4-FFF2-40B4-BE49-F238E27FC236}">
                <a16:creationId xmlns:a16="http://schemas.microsoft.com/office/drawing/2014/main" id="{CEAB0458-D3FA-46EB-9506-69A57E68D2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5833533"/>
            <a:ext cx="838200" cy="1024467"/>
          </a:xfrm>
          <a:prstGeom prst="rect">
            <a:avLst/>
          </a:prstGeom>
        </p:spPr>
      </p:pic>
      <p:sp>
        <p:nvSpPr>
          <p:cNvPr id="4" name="TextBox 3">
            <a:extLst>
              <a:ext uri="{FF2B5EF4-FFF2-40B4-BE49-F238E27FC236}">
                <a16:creationId xmlns:a16="http://schemas.microsoft.com/office/drawing/2014/main" id="{5F388D5B-FACA-7944-AD0A-99E3B244E492}"/>
              </a:ext>
            </a:extLst>
          </p:cNvPr>
          <p:cNvSpPr txBox="1"/>
          <p:nvPr/>
        </p:nvSpPr>
        <p:spPr>
          <a:xfrm>
            <a:off x="5966626" y="474345"/>
            <a:ext cx="5676900" cy="5909310"/>
          </a:xfrm>
          <a:prstGeom prst="rect">
            <a:avLst/>
          </a:prstGeom>
          <a:noFill/>
        </p:spPr>
        <p:txBody>
          <a:bodyPr wrap="square" rtlCol="0">
            <a:spAutoFit/>
          </a:bodyPr>
          <a:lstStyle/>
          <a:p>
            <a:pPr fontAlgn="base"/>
            <a:r>
              <a:rPr lang="en-US" b="1" dirty="0">
                <a:latin typeface="Gilroy ExtraBold" pitchFamily="2" charset="77"/>
              </a:rPr>
              <a:t>Composting Is So Easy!</a:t>
            </a:r>
          </a:p>
          <a:p>
            <a:pPr fontAlgn="base"/>
            <a:endParaRPr lang="en-US" dirty="0">
              <a:latin typeface="Gilroy Light" pitchFamily="2" charset="77"/>
            </a:endParaRPr>
          </a:p>
          <a:p>
            <a:pPr fontAlgn="base"/>
            <a:r>
              <a:rPr lang="en-US" dirty="0">
                <a:latin typeface="Gilroy Light" pitchFamily="2" charset="77"/>
              </a:rPr>
              <a:t>Composting is nature’s way of recycling. It happens every second of every day when dead plants and animals decompose and break down into soil in natural environments. </a:t>
            </a:r>
          </a:p>
          <a:p>
            <a:pPr fontAlgn="base"/>
            <a:endParaRPr lang="en-US" dirty="0">
              <a:latin typeface="Gilroy Light" pitchFamily="2" charset="77"/>
            </a:endParaRPr>
          </a:p>
          <a:p>
            <a:pPr fontAlgn="base"/>
            <a:r>
              <a:rPr lang="en-US" dirty="0">
                <a:latin typeface="Gilroy Light" pitchFamily="2" charset="77"/>
              </a:rPr>
              <a:t>When food waste is combined with carbon rich materials like dried leaves, sawdust, shredded paper, moisture and heat from the sun, it will quickly break down and transform into humus, also known as compost. </a:t>
            </a:r>
          </a:p>
          <a:p>
            <a:pPr fontAlgn="base"/>
            <a:endParaRPr lang="en-US" dirty="0">
              <a:latin typeface="Gilroy Light" pitchFamily="2" charset="77"/>
            </a:endParaRPr>
          </a:p>
          <a:p>
            <a:pPr fontAlgn="base"/>
            <a:r>
              <a:rPr lang="en-US" dirty="0">
                <a:latin typeface="Gilroy Light" pitchFamily="2" charset="77"/>
              </a:rPr>
              <a:t>This can be done in a backyard compost bin, a community garden or sometimes through your municipal waste hauler. When added to gardens and landscaping, finished compost will help rebuild the soil nutrients and hold in moisture. </a:t>
            </a:r>
          </a:p>
          <a:p>
            <a:pPr fontAlgn="base"/>
            <a:endParaRPr lang="en-US" dirty="0">
              <a:latin typeface="Gilroy Light" pitchFamily="2" charset="77"/>
            </a:endParaRPr>
          </a:p>
          <a:p>
            <a:pPr fontAlgn="base"/>
            <a:r>
              <a:rPr lang="en-US" dirty="0">
                <a:latin typeface="Gilroy Light" pitchFamily="2" charset="77"/>
              </a:rPr>
              <a:t>Best of all – it’s the best soil to help you grow nutritious food!</a:t>
            </a:r>
          </a:p>
        </p:txBody>
      </p:sp>
      <p:pic>
        <p:nvPicPr>
          <p:cNvPr id="3" name="Picture 2" descr="Graphical user interface, website&#10;&#10;Description automatically generated">
            <a:extLst>
              <a:ext uri="{FF2B5EF4-FFF2-40B4-BE49-F238E27FC236}">
                <a16:creationId xmlns:a16="http://schemas.microsoft.com/office/drawing/2014/main" id="{0201DB5E-5D74-FE48-81F8-57CD40098DCE}"/>
              </a:ext>
            </a:extLst>
          </p:cNvPr>
          <p:cNvPicPr>
            <a:picLocks noChangeAspect="1"/>
          </p:cNvPicPr>
          <p:nvPr/>
        </p:nvPicPr>
        <p:blipFill rotWithShape="1">
          <a:blip r:embed="rId3">
            <a:extLst>
              <a:ext uri="{28A0092B-C50C-407E-A947-70E740481C1C}">
                <a14:useLocalDpi xmlns:a14="http://schemas.microsoft.com/office/drawing/2010/main" val="0"/>
              </a:ext>
            </a:extLst>
          </a:blip>
          <a:srcRect l="71192" b="18096"/>
          <a:stretch/>
        </p:blipFill>
        <p:spPr>
          <a:xfrm>
            <a:off x="1041006" y="753434"/>
            <a:ext cx="3770143" cy="5359492"/>
          </a:xfrm>
          <a:prstGeom prst="rect">
            <a:avLst/>
          </a:prstGeom>
        </p:spPr>
      </p:pic>
    </p:spTree>
    <p:extLst>
      <p:ext uri="{BB962C8B-B14F-4D97-AF65-F5344CB8AC3E}">
        <p14:creationId xmlns:p14="http://schemas.microsoft.com/office/powerpoint/2010/main" val="7362405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72</TotalTime>
  <Words>352</Words>
  <Application>Microsoft Macintosh PowerPoint</Application>
  <PresentationFormat>Widescreen</PresentationFormat>
  <Paragraphs>30</Paragraphs>
  <Slides>4</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vt:i4>
      </vt:variant>
    </vt:vector>
  </HeadingPairs>
  <TitlesOfParts>
    <vt:vector size="13" baseType="lpstr">
      <vt:lpstr>Arial</vt:lpstr>
      <vt:lpstr>Calibri</vt:lpstr>
      <vt:lpstr>Calibri Light</vt:lpstr>
      <vt:lpstr>Gilroy ExtraBold</vt:lpstr>
      <vt:lpstr>Gilroy Light</vt:lpstr>
      <vt:lpstr>Gilroy-ExtraBold</vt:lpstr>
      <vt:lpstr>Gilroy-Light</vt:lpstr>
      <vt:lpstr>inherit</vt:lpstr>
      <vt:lpstr>Office Theme</vt:lpstr>
      <vt:lpstr> LAUNCH Project Toolkits Composting at School</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LAUNCH Project Toolkits Gilroy Extra Bold</dc:title>
  <dc:creator>James Saracini</dc:creator>
  <cp:lastModifiedBy>Glenn Arnade</cp:lastModifiedBy>
  <cp:revision>14</cp:revision>
  <dcterms:created xsi:type="dcterms:W3CDTF">2021-07-08T23:53:37Z</dcterms:created>
  <dcterms:modified xsi:type="dcterms:W3CDTF">2021-12-09T05:17:37Z</dcterms:modified>
</cp:coreProperties>
</file>