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62"/>
  </p:normalViewPr>
  <p:slideViewPr>
    <p:cSldViewPr snapToGrid="0" snapToObjects="1">
      <p:cViewPr varScale="1">
        <p:scale>
          <a:sx n="96" d="100"/>
          <a:sy n="96" d="100"/>
        </p:scale>
        <p:origin x="6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D6ABE-A9B6-9441-8AC6-8FA50B9FEE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7585A-DE57-B947-B5B1-90C3B000E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A0279-090A-6047-8238-50396F922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EDE93-27E8-A04B-8580-62A80F920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7E351-6188-2B40-9525-FA498B3A6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70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496EB-EBCE-3942-AF73-CB5719CDD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FC116B-A49A-DF45-BF7F-5ED13F318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77940-DB77-F045-A223-D1899C80B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B67D1-2616-454C-B866-687F0D203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F6839-CAAE-6241-A63F-57974C43C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9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955266-E3F3-274F-A0B3-371DED8A4B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298FF5-1026-AA4A-A8E7-68F712836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6D9A2-1F77-F446-B1DA-E3B0CAFBE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18CAA-173A-E04A-BEC2-92EB0CD41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15E26-81C0-E841-BFDF-54F2A0AC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6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F8A30-7A29-4B43-B9AF-1DA2EAA1B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4449E-6518-7949-B112-9DF2CE252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80162-C7D8-1F48-B92A-A04461190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DEC8E-74D9-774A-9B9A-FDD1895D9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12478-C645-814B-A09B-28643F6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3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AD5D3-895D-9D42-A7F5-7F91D98D4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61F4B-D532-B641-9240-22470493E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FA4F2-2899-B14B-9156-3328E8F86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EF82E-C7CD-0A4F-9775-4F510D41B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492CD-2A28-FF41-A41E-AFF4DBDC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5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E08A-6C80-4D4A-B0BE-1D855DF51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2BE43-1571-7744-BA47-690D423945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931F37-EB21-8B49-BA76-B2D0DEFC6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FF4157-C2A2-644C-B1DB-DE8A2579F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9C4B56-E7D3-EF46-878D-8677EB56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FE164-C3C7-7146-A35D-AA2045AF7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74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835F0-8A12-5343-B917-4BECD6590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BE1B46-FA3B-2944-A829-5B02A5A3F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2442B-A0E5-4A47-A47A-4873B18A6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605A1E-6EAC-E044-83E6-B42FF7E7A4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3819F9-2DC5-7F43-9BEA-5D745991DC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2C4E86-22A0-AD49-9947-3E0861515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BCD485-E1F5-2242-8F5C-860690F43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8BD623-D19C-BD44-9D68-835AB5C0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03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91B5-7317-5149-8455-E43478CC8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D34394-35E3-2F4F-87D9-143198E72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78CC31-9164-7048-A50A-91FF7D16E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4518F0-4FE6-CD4E-A156-9818B3AF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8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8FA34-A871-2643-BBCD-318EB5FCE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F9AA65-6F09-2349-99AD-E0D1A91D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AA67F-BDF6-1545-90D7-675DA5DA8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64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868E5-180A-8F42-9BFA-7299AB772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BA85D-943D-E643-BC42-28B1EBF9C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91B836-BFDE-814F-AA9B-07EB0A214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AD884-AF41-004F-8D7A-D6F3E1084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7E99F-7315-624D-B9C9-D2FD62792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CBB904-8BF9-9E48-A735-C38C60FD4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8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FD4AC-CD5C-9F4D-A6EE-D8B10201E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E9B0F7-BC4C-8C4B-8CAF-4F18DCC020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8D01DF-6D5F-A142-8AD3-C9005412EE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7FB4B3-FCEC-8647-956C-13F08BA9F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4B418-A078-DF41-A0DA-F807A3C88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BB3098-BF3A-4145-A3F8-8DF4F7EBD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67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454EDD-44CF-334F-86B5-9D483DD8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7E14D-320B-CA44-909D-320F7F573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07FEE-86DA-C849-A7D9-FE06FD01BA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549A5-FBA2-EB4D-BF43-D698CEA4559D}" type="datetimeFigureOut">
              <a:rPr lang="en-US" smtClean="0"/>
              <a:t>3/10/22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DCD8E-514C-4046-AC87-8A39FF784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3D0C4-6BA3-5E4C-AF6A-D7BC16731A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81C26-90F9-0348-812D-1D092BB565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2AB59-C4C5-444C-8FE0-FBCD52A839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accent6">
                    <a:lumMod val="75000"/>
                  </a:schemeClr>
                </a:solidFill>
              </a:rPr>
              <a:t>LAUNCH Project Toolkits</a:t>
            </a:r>
            <a:br>
              <a:rPr lang="en-US" sz="5400"/>
            </a:br>
            <a:r>
              <a:rPr lang="en-US" sz="5400">
                <a:solidFill>
                  <a:schemeClr val="accent1">
                    <a:lumMod val="75000"/>
                  </a:schemeClr>
                </a:solidFill>
              </a:rPr>
              <a:t>E-Waste TOOLKIT</a:t>
            </a:r>
            <a:endParaRPr lang="en-US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D00334FD-0430-C248-AD35-C593988AB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391" y="3954412"/>
            <a:ext cx="2681217" cy="142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438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439C0-1A36-6C40-83A7-E005FE74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2599" y="1350129"/>
            <a:ext cx="6096000" cy="4351338"/>
          </a:xfrm>
        </p:spPr>
        <p:txBody>
          <a:bodyPr/>
          <a:lstStyle/>
          <a:p>
            <a:r>
              <a:rPr lang="en-US" dirty="0"/>
              <a:t>In addition to the environmental impacts that E-Waste has through its chemical components, there is a significant amount of it generated. In fact, 53.6 million metric </a:t>
            </a:r>
            <a:r>
              <a:rPr lang="en-US" dirty="0" err="1"/>
              <a:t>tonnes</a:t>
            </a:r>
            <a:r>
              <a:rPr lang="en-US" dirty="0"/>
              <a:t> of E-Waste was produced in 2019 alone. That equates to the weight of 11.8 million elephants.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0EC63-925A-5744-9B0E-936F2A9268CF}"/>
              </a:ext>
            </a:extLst>
          </p:cNvPr>
          <p:cNvSpPr/>
          <p:nvPr/>
        </p:nvSpPr>
        <p:spPr>
          <a:xfrm>
            <a:off x="6096000" y="0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solidFill>
                  <a:srgbClr val="4E9836"/>
                </a:solidFill>
                <a:latin typeface="Arial" panose="020B0604020202020204" pitchFamily="34" charset="0"/>
              </a:rPr>
              <a:t>LAUNCH Project Toolkits</a:t>
            </a:r>
            <a:endParaRPr lang="en-US" b="0" dirty="0">
              <a:effectLst/>
            </a:endParaRPr>
          </a:p>
          <a:p>
            <a:pPr algn="r"/>
            <a:r>
              <a:rPr lang="en-US" sz="1200" b="0" i="0" u="none" strike="noStrike" dirty="0">
                <a:solidFill>
                  <a:srgbClr val="3A5F7C"/>
                </a:solidFill>
                <a:effectLst/>
                <a:latin typeface="Arial" panose="020B0604020202020204" pitchFamily="34" charset="0"/>
              </a:rPr>
              <a:t>GRADESOFGREEN.ORG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2050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714FD1E-E153-7640-B70A-3E5958807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758" y="5943600"/>
            <a:ext cx="74824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CFC08F-B2AB-C743-B664-B9400A1F0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513" y="647700"/>
            <a:ext cx="32639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58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439C0-1A36-6C40-83A7-E005FE74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00" y="1350129"/>
            <a:ext cx="6096000" cy="4351338"/>
          </a:xfrm>
        </p:spPr>
        <p:txBody>
          <a:bodyPr/>
          <a:lstStyle/>
          <a:p>
            <a:r>
              <a:rPr lang="en-US" dirty="0"/>
              <a:t>While normal waste has a major impact on the environment, E-Waste harms ecosystems due to its chemical composition. E-waste is a health and environmental hazard, containing toxic additives or hazardous substances such as mercury, which damages the human brain and/or coordination system.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0EC63-925A-5744-9B0E-936F2A9268CF}"/>
              </a:ext>
            </a:extLst>
          </p:cNvPr>
          <p:cNvSpPr/>
          <p:nvPr/>
        </p:nvSpPr>
        <p:spPr>
          <a:xfrm>
            <a:off x="6096000" y="0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solidFill>
                  <a:srgbClr val="4E9836"/>
                </a:solidFill>
                <a:latin typeface="Arial" panose="020B0604020202020204" pitchFamily="34" charset="0"/>
              </a:rPr>
              <a:t>LAUNCH Project Toolkits</a:t>
            </a:r>
            <a:endParaRPr lang="en-US" b="0" dirty="0">
              <a:effectLst/>
            </a:endParaRPr>
          </a:p>
          <a:p>
            <a:pPr algn="r"/>
            <a:r>
              <a:rPr lang="en-US" sz="1200" b="0" i="0" u="none" strike="noStrike" dirty="0">
                <a:solidFill>
                  <a:srgbClr val="3A5F7C"/>
                </a:solidFill>
                <a:effectLst/>
                <a:latin typeface="Arial" panose="020B0604020202020204" pitchFamily="34" charset="0"/>
              </a:rPr>
              <a:t>GRADESOFGREEN.ORG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2050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714FD1E-E153-7640-B70A-3E5958807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758" y="5943600"/>
            <a:ext cx="74824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FB61B93-C676-FB48-82D9-DD39B124C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453" y="1471846"/>
            <a:ext cx="4266305" cy="410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21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439C0-1A36-6C40-83A7-E005FE74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2599" y="1350129"/>
            <a:ext cx="6096000" cy="4351338"/>
          </a:xfrm>
        </p:spPr>
        <p:txBody>
          <a:bodyPr/>
          <a:lstStyle/>
          <a:p>
            <a:r>
              <a:rPr lang="en-US" dirty="0"/>
              <a:t>With the rapid growth of technology use across the world, the magnitude of E-Waste is likely to grow. Some predict that E-Waste is projected to grow up to 74.7 million metric </a:t>
            </a:r>
            <a:r>
              <a:rPr lang="en-US" dirty="0" err="1"/>
              <a:t>tonnes</a:t>
            </a:r>
            <a:r>
              <a:rPr lang="en-US" dirty="0"/>
              <a:t> by 2030. </a:t>
            </a:r>
            <a:r>
              <a:rPr lang="en-US"/>
              <a:t>That is roughly a 50% increase from 2019 statistics.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0EC63-925A-5744-9B0E-936F2A9268CF}"/>
              </a:ext>
            </a:extLst>
          </p:cNvPr>
          <p:cNvSpPr/>
          <p:nvPr/>
        </p:nvSpPr>
        <p:spPr>
          <a:xfrm>
            <a:off x="6096000" y="0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>
                <a:solidFill>
                  <a:srgbClr val="4E9836"/>
                </a:solidFill>
                <a:latin typeface="Arial" panose="020B0604020202020204" pitchFamily="34" charset="0"/>
              </a:rPr>
              <a:t>LAUNCH Project Toolkits</a:t>
            </a:r>
            <a:endParaRPr lang="en-US" b="0" dirty="0">
              <a:effectLst/>
            </a:endParaRPr>
          </a:p>
          <a:p>
            <a:pPr algn="r"/>
            <a:r>
              <a:rPr lang="en-US" sz="1200" b="0" i="0" u="none" strike="noStrike" dirty="0">
                <a:solidFill>
                  <a:srgbClr val="3A5F7C"/>
                </a:solidFill>
                <a:effectLst/>
                <a:latin typeface="Arial" panose="020B0604020202020204" pitchFamily="34" charset="0"/>
              </a:rPr>
              <a:t>GRADESOFGREEN.ORG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2050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714FD1E-E153-7640-B70A-3E5958807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758" y="5943600"/>
            <a:ext cx="74824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268DE9-0061-B649-9F52-B0D63AE7A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078667"/>
            <a:ext cx="4495800" cy="4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894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olkit Template" id="{270799AA-EAF8-B541-96AC-EE5590305E2F}" vid="{A8552875-A3D3-E049-9585-D178685ACDE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172</Words>
  <Application>Microsoft Macintosh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LAUNCH Project Toolkits E-Waste TOOLKIT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LAUNCH Project Toolkits TOOLKIT</dc:title>
  <dc:creator>Glenn Arnade</dc:creator>
  <cp:lastModifiedBy>Glenn Arnade</cp:lastModifiedBy>
  <cp:revision>2</cp:revision>
  <dcterms:created xsi:type="dcterms:W3CDTF">2022-03-01T22:31:12Z</dcterms:created>
  <dcterms:modified xsi:type="dcterms:W3CDTF">2022-03-10T17:22:51Z</dcterms:modified>
</cp:coreProperties>
</file>