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2"/>
  </p:normalViewPr>
  <p:slideViewPr>
    <p:cSldViewPr snapToGrid="0" snapToObjects="1">
      <p:cViewPr varScale="1">
        <p:scale>
          <a:sx n="96" d="100"/>
          <a:sy n="96" d="100"/>
        </p:scale>
        <p:origin x="6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D6ABE-A9B6-9441-8AC6-8FA50B9FEE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D7585A-DE57-B947-B5B1-90C3B000E63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3A0279-090A-6047-8238-50396F922FAC}"/>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5" name="Footer Placeholder 4">
            <a:extLst>
              <a:ext uri="{FF2B5EF4-FFF2-40B4-BE49-F238E27FC236}">
                <a16:creationId xmlns:a16="http://schemas.microsoft.com/office/drawing/2014/main" id="{4BEEDE93-27E8-A04B-8580-62A80F920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97E351-6188-2B40-9525-FA498B3A628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92570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496EB-EBCE-3942-AF73-CB5719CDD7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2FC116B-A49A-DF45-BF7F-5ED13F318F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77940-DB77-F045-A223-D1899C80BBA3}"/>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5" name="Footer Placeholder 4">
            <a:extLst>
              <a:ext uri="{FF2B5EF4-FFF2-40B4-BE49-F238E27FC236}">
                <a16:creationId xmlns:a16="http://schemas.microsoft.com/office/drawing/2014/main" id="{BB4B67D1-2616-454C-B866-687F0D203B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3F6839-CAAE-6241-A63F-57974C43C07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0029985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955266-E3F3-274F-A0B3-371DED8A4B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0298FF5-1026-AA4A-A8E7-68F712836C2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26D9A2-1F77-F446-B1DA-E3B0CAFBEC7F}"/>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5" name="Footer Placeholder 4">
            <a:extLst>
              <a:ext uri="{FF2B5EF4-FFF2-40B4-BE49-F238E27FC236}">
                <a16:creationId xmlns:a16="http://schemas.microsoft.com/office/drawing/2014/main" id="{3D918CAA-173A-E04A-BEC2-92EB0CD415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B15E26-81C0-E841-BFDF-54F2A0AC3C37}"/>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944462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FF8A30-7A29-4B43-B9AF-1DA2EAA1BA4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D4449E-6518-7949-B112-9DF2CE252C6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C80162-C7D8-1F48-B92A-A04461190966}"/>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5" name="Footer Placeholder 4">
            <a:extLst>
              <a:ext uri="{FF2B5EF4-FFF2-40B4-BE49-F238E27FC236}">
                <a16:creationId xmlns:a16="http://schemas.microsoft.com/office/drawing/2014/main" id="{FE7DEC8E-74D9-774A-9B9A-FDD1895D99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F12478-C645-814B-A09B-28643F69C60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12333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D5D3-895D-9D42-A7F5-7F91D98D4D1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C761F4B-D532-B641-9240-22470493E1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99FA4F2-2899-B14B-9156-3328E8F86F99}"/>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5" name="Footer Placeholder 4">
            <a:extLst>
              <a:ext uri="{FF2B5EF4-FFF2-40B4-BE49-F238E27FC236}">
                <a16:creationId xmlns:a16="http://schemas.microsoft.com/office/drawing/2014/main" id="{A3FEF82E-C7CD-0A4F-9775-4F510D41BA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492CD-2A28-FF41-A41E-AFF4DBDC9A3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6145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5E08A-6C80-4D4A-B0BE-1D855DF517F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F2BE43-1571-7744-BA47-690D423945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931F37-EB21-8B49-BA76-B2D0DEFC6AB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FF4157-C2A2-644C-B1DB-DE8A2579FC46}"/>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6" name="Footer Placeholder 5">
            <a:extLst>
              <a:ext uri="{FF2B5EF4-FFF2-40B4-BE49-F238E27FC236}">
                <a16:creationId xmlns:a16="http://schemas.microsoft.com/office/drawing/2014/main" id="{029C4B56-E7D3-EF46-878D-8677EB56C6A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CFE164-C3C7-7146-A35D-AA2045AF70F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64074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D835F0-8A12-5343-B917-4BECD65900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5BE1B46-FA3B-2944-A829-5B02A5A3F3D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B2442B-A0E5-4A47-A47A-4873B18A6B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3605A1E-6EAC-E044-83E6-B42FF7E7A4E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3819F9-2DC5-7F43-9BEA-5D745991DC6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52C4E86-22A0-AD49-9947-3E086151523F}"/>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8" name="Footer Placeholder 7">
            <a:extLst>
              <a:ext uri="{FF2B5EF4-FFF2-40B4-BE49-F238E27FC236}">
                <a16:creationId xmlns:a16="http://schemas.microsoft.com/office/drawing/2014/main" id="{B6BCD485-E1F5-2242-8F5C-860690F434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08BD623-D19C-BD44-9D68-835AB5C0E3D3}"/>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10703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B91B5-7317-5149-8455-E43478CC855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D34394-35E3-2F4F-87D9-143198E72A37}"/>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4" name="Footer Placeholder 3">
            <a:extLst>
              <a:ext uri="{FF2B5EF4-FFF2-40B4-BE49-F238E27FC236}">
                <a16:creationId xmlns:a16="http://schemas.microsoft.com/office/drawing/2014/main" id="{F778CC31-9164-7048-A50A-91FF7D16EE3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34518F0-4FE6-CD4E-A156-9818B3AFABE8}"/>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392286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A88FA34-A871-2643-BBCD-318EB5FCE587}"/>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3" name="Footer Placeholder 2">
            <a:extLst>
              <a:ext uri="{FF2B5EF4-FFF2-40B4-BE49-F238E27FC236}">
                <a16:creationId xmlns:a16="http://schemas.microsoft.com/office/drawing/2014/main" id="{A6F9AA65-6F09-2349-99AD-E0D1A91DDF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F6AA67F-BDF6-1545-90D7-675DA5DA8E3A}"/>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3861648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868E5-180A-8F42-9BFA-7299AB772F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58BA85D-943D-E643-BC42-28B1EBF9C55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D91B836-BFDE-814F-AA9B-07EB0A2140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6AD884-AF41-004F-8D7A-D6F3E1084250}"/>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6" name="Footer Placeholder 5">
            <a:extLst>
              <a:ext uri="{FF2B5EF4-FFF2-40B4-BE49-F238E27FC236}">
                <a16:creationId xmlns:a16="http://schemas.microsoft.com/office/drawing/2014/main" id="{14D7E99F-7315-624D-B9C9-D2FD6279295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CBB904-8BF9-9E48-A735-C38C60FD424F}"/>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20570877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FD4AC-CD5C-9F4D-A6EE-D8B10201E69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E9B0F7-BC4C-8C4B-8CAF-4F18DCC0200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8D8D01DF-6D5F-A142-8AD3-C9005412EE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7FB4B3-FCEC-8647-956C-13F08BA9FDA4}"/>
              </a:ext>
            </a:extLst>
          </p:cNvPr>
          <p:cNvSpPr>
            <a:spLocks noGrp="1"/>
          </p:cNvSpPr>
          <p:nvPr>
            <p:ph type="dt" sz="half" idx="10"/>
          </p:nvPr>
        </p:nvSpPr>
        <p:spPr/>
        <p:txBody>
          <a:bodyPr/>
          <a:lstStyle/>
          <a:p>
            <a:fld id="{06E549A5-FBA2-EB4D-BF43-D698CEA4559D}" type="datetimeFigureOut">
              <a:rPr lang="en-US" smtClean="0"/>
              <a:t>5/4/23</a:t>
            </a:fld>
            <a:endParaRPr lang="en-US"/>
          </a:p>
        </p:txBody>
      </p:sp>
      <p:sp>
        <p:nvSpPr>
          <p:cNvPr id="6" name="Footer Placeholder 5">
            <a:extLst>
              <a:ext uri="{FF2B5EF4-FFF2-40B4-BE49-F238E27FC236}">
                <a16:creationId xmlns:a16="http://schemas.microsoft.com/office/drawing/2014/main" id="{9604B418-A078-DF41-A0DA-F807A3C885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BB3098-BF3A-4145-A3F8-8DF4F7EBD54B}"/>
              </a:ext>
            </a:extLst>
          </p:cNvPr>
          <p:cNvSpPr>
            <a:spLocks noGrp="1"/>
          </p:cNvSpPr>
          <p:nvPr>
            <p:ph type="sldNum" sz="quarter" idx="12"/>
          </p:nvPr>
        </p:nvSpPr>
        <p:spPr/>
        <p:txBody>
          <a:bodyPr/>
          <a:lstStyle/>
          <a:p>
            <a:fld id="{FFD81C26-90F9-0348-812D-1D092BB565A0}" type="slidenum">
              <a:rPr lang="en-US" smtClean="0"/>
              <a:t>‹#›</a:t>
            </a:fld>
            <a:endParaRPr lang="en-US"/>
          </a:p>
        </p:txBody>
      </p:sp>
    </p:spTree>
    <p:extLst>
      <p:ext uri="{BB962C8B-B14F-4D97-AF65-F5344CB8AC3E}">
        <p14:creationId xmlns:p14="http://schemas.microsoft.com/office/powerpoint/2010/main" val="15034671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3454EDD-44CF-334F-86B5-9D483DD8E6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837E14D-320B-CA44-909D-320F7F5731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507FEE-86DA-C849-A7D9-FE06FD01B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549A5-FBA2-EB4D-BF43-D698CEA4559D}" type="datetimeFigureOut">
              <a:rPr lang="en-US" smtClean="0"/>
              <a:t>5/4/23</a:t>
            </a:fld>
            <a:endParaRPr lang="en-US"/>
          </a:p>
        </p:txBody>
      </p:sp>
      <p:sp>
        <p:nvSpPr>
          <p:cNvPr id="5" name="Footer Placeholder 4">
            <a:extLst>
              <a:ext uri="{FF2B5EF4-FFF2-40B4-BE49-F238E27FC236}">
                <a16:creationId xmlns:a16="http://schemas.microsoft.com/office/drawing/2014/main" id="{F4FDCD8E-514C-4046-AC87-8A39FF784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D73D0C4-6BA3-5E4C-AF6A-D7BC16731AA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D81C26-90F9-0348-812D-1D092BB565A0}" type="slidenum">
              <a:rPr lang="en-US" smtClean="0"/>
              <a:t>‹#›</a:t>
            </a:fld>
            <a:endParaRPr lang="en-US"/>
          </a:p>
        </p:txBody>
      </p:sp>
    </p:spTree>
    <p:extLst>
      <p:ext uri="{BB962C8B-B14F-4D97-AF65-F5344CB8AC3E}">
        <p14:creationId xmlns:p14="http://schemas.microsoft.com/office/powerpoint/2010/main" val="150910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nacwa.org/about-us"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2AB59-C4C5-444C-8FE0-FBCD52A839EC}"/>
              </a:ext>
            </a:extLst>
          </p:cNvPr>
          <p:cNvSpPr>
            <a:spLocks noGrp="1"/>
          </p:cNvSpPr>
          <p:nvPr>
            <p:ph type="ctrTitle"/>
          </p:nvPr>
        </p:nvSpPr>
        <p:spPr>
          <a:xfrm>
            <a:off x="1524000" y="1041400"/>
            <a:ext cx="9144000" cy="2387600"/>
          </a:xfrm>
        </p:spPr>
        <p:txBody>
          <a:bodyPr>
            <a:normAutofit/>
          </a:bodyPr>
          <a:lstStyle/>
          <a:p>
            <a:r>
              <a:rPr lang="en-US" sz="5400" dirty="0">
                <a:solidFill>
                  <a:schemeClr val="accent6">
                    <a:lumMod val="75000"/>
                  </a:schemeClr>
                </a:solidFill>
              </a:rPr>
              <a:t>LAUNCH Project Toolkits</a:t>
            </a:r>
            <a:br>
              <a:rPr lang="en-US" sz="5400" dirty="0"/>
            </a:br>
            <a:r>
              <a:rPr lang="en-US" sz="5400" dirty="0">
                <a:solidFill>
                  <a:schemeClr val="accent1">
                    <a:lumMod val="75000"/>
                  </a:schemeClr>
                </a:solidFill>
              </a:rPr>
              <a:t>Flush Smart</a:t>
            </a:r>
          </a:p>
        </p:txBody>
      </p:sp>
      <p:pic>
        <p:nvPicPr>
          <p:cNvPr id="1026" name="Picture 2" descr="Logo, company name&#10;&#10;Description automatically generated">
            <a:extLst>
              <a:ext uri="{FF2B5EF4-FFF2-40B4-BE49-F238E27FC236}">
                <a16:creationId xmlns:a16="http://schemas.microsoft.com/office/drawing/2014/main" id="{D00334FD-0430-C248-AD35-C593988ABD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5391" y="3954412"/>
            <a:ext cx="2681217" cy="14250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3438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49347" y="1592262"/>
            <a:ext cx="6096000" cy="4351338"/>
          </a:xfrm>
        </p:spPr>
        <p:txBody>
          <a:bodyPr>
            <a:normAutofit fontScale="62500" lnSpcReduction="20000"/>
          </a:bodyPr>
          <a:lstStyle/>
          <a:p>
            <a:pPr marL="0" indent="0">
              <a:buNone/>
            </a:pPr>
            <a:r>
              <a:rPr lang="en-US" b="1" dirty="0"/>
              <a:t>To Flush or Not to Flush? </a:t>
            </a:r>
            <a:endParaRPr lang="en-US" dirty="0"/>
          </a:p>
          <a:p>
            <a:pPr marL="0" indent="0">
              <a:buNone/>
            </a:pPr>
            <a:r>
              <a:rPr lang="en-US" dirty="0"/>
              <a:t>According to the Responsible Flushing Alliance, most wipes, 93% in fact, are not meant for flushing down the toilet. These wipes are called non-flushable wipes. They can cause harm to sewer systems and infrastructure because they are made with long, often plastic fibers and are not meant to dissolve in water. That's why it is important to look at the package and if you see the "Do Not Flush" symbol, toss that wipe in the trash and never the toilet. Non-flushable wipes include all baby wipes, cleaning wipes, disinfecting wipes, and makeup removal wipes, just to name a few. Wipes that are specifically called flushable (about 7% of all wipes) are made of short, natural plant-based fibers and are made to dissolve in water like toilet paper. But, if you are unsure of what to do, it is always better to toss a wipe in the trash rather than the toilet.</a:t>
            </a:r>
          </a:p>
          <a:p>
            <a:pPr marL="0" indent="0">
              <a:buNone/>
            </a:pPr>
            <a:br>
              <a:rPr lang="en-US" dirty="0"/>
            </a:br>
            <a:endParaRPr lang="en-US" dirty="0"/>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xt, shape&#10;&#10;Description automatically generated">
            <a:extLst>
              <a:ext uri="{FF2B5EF4-FFF2-40B4-BE49-F238E27FC236}">
                <a16:creationId xmlns:a16="http://schemas.microsoft.com/office/drawing/2014/main" id="{EA12581D-19E6-E541-9EC0-C231A5EFC6D2}"/>
              </a:ext>
            </a:extLst>
          </p:cNvPr>
          <p:cNvPicPr>
            <a:picLocks noChangeAspect="1"/>
          </p:cNvPicPr>
          <p:nvPr/>
        </p:nvPicPr>
        <p:blipFill>
          <a:blip r:embed="rId3"/>
          <a:stretch>
            <a:fillRect/>
          </a:stretch>
        </p:blipFill>
        <p:spPr>
          <a:xfrm>
            <a:off x="351183" y="1777078"/>
            <a:ext cx="4993689" cy="2788143"/>
          </a:xfrm>
          <a:prstGeom prst="rect">
            <a:avLst/>
          </a:prstGeom>
        </p:spPr>
      </p:pic>
    </p:spTree>
    <p:extLst>
      <p:ext uri="{BB962C8B-B14F-4D97-AF65-F5344CB8AC3E}">
        <p14:creationId xmlns:p14="http://schemas.microsoft.com/office/powerpoint/2010/main" val="40082588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97452" y="1592262"/>
            <a:ext cx="6096000" cy="4351338"/>
          </a:xfrm>
        </p:spPr>
        <p:txBody>
          <a:bodyPr>
            <a:normAutofit/>
          </a:bodyPr>
          <a:lstStyle/>
          <a:p>
            <a:pPr marL="0" indent="0">
              <a:buNone/>
            </a:pPr>
            <a:r>
              <a:rPr lang="en-US" sz="2000" b="1" dirty="0"/>
              <a:t>Know Before You Go</a:t>
            </a:r>
          </a:p>
          <a:p>
            <a:pPr marL="0" indent="0">
              <a:buNone/>
            </a:pPr>
            <a:br>
              <a:rPr lang="en-US" sz="2000" dirty="0"/>
            </a:br>
            <a:r>
              <a:rPr lang="en-US" sz="2000" dirty="0"/>
              <a:t>The Clean Water Act of 1972 just turned 50 years old, yet over 50% of the lakes and rivers in the United States are labeled "impaired". This means that the water is too polluted for us to swim, drink, or participate in any other fun activity with these water sources.(1)  According to the Environmental Protection Agency, </a:t>
            </a:r>
            <a:r>
              <a:rPr lang="en-US" sz="2000" b="1" dirty="0"/>
              <a:t>850 billion gallons</a:t>
            </a:r>
            <a:r>
              <a:rPr lang="en-US" sz="2000" dirty="0"/>
              <a:t> of raw sewage is dumped into waterways across America every year. This is about the same amount of water the Mississippi River carries into the Gulf of Mexico annually.</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ram&#10;&#10;Description automatically generated">
            <a:extLst>
              <a:ext uri="{FF2B5EF4-FFF2-40B4-BE49-F238E27FC236}">
                <a16:creationId xmlns:a16="http://schemas.microsoft.com/office/drawing/2014/main" id="{9C59BC7C-806B-AE42-94F3-0E9CC2629761}"/>
              </a:ext>
            </a:extLst>
          </p:cNvPr>
          <p:cNvPicPr>
            <a:picLocks noChangeAspect="1"/>
          </p:cNvPicPr>
          <p:nvPr/>
        </p:nvPicPr>
        <p:blipFill>
          <a:blip r:embed="rId3"/>
          <a:stretch>
            <a:fillRect/>
          </a:stretch>
        </p:blipFill>
        <p:spPr>
          <a:xfrm>
            <a:off x="7220811" y="1710496"/>
            <a:ext cx="3846378" cy="3437007"/>
          </a:xfrm>
          <a:prstGeom prst="rect">
            <a:avLst/>
          </a:prstGeom>
        </p:spPr>
      </p:pic>
    </p:spTree>
    <p:extLst>
      <p:ext uri="{BB962C8B-B14F-4D97-AF65-F5344CB8AC3E}">
        <p14:creationId xmlns:p14="http://schemas.microsoft.com/office/powerpoint/2010/main" val="1469721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5439C0-1A36-6C40-83A7-E005FE7435A6}"/>
              </a:ext>
            </a:extLst>
          </p:cNvPr>
          <p:cNvSpPr>
            <a:spLocks noGrp="1"/>
          </p:cNvSpPr>
          <p:nvPr>
            <p:ph idx="1"/>
          </p:nvPr>
        </p:nvSpPr>
        <p:spPr>
          <a:xfrm>
            <a:off x="5562599" y="1350129"/>
            <a:ext cx="6096000" cy="4351338"/>
          </a:xfrm>
        </p:spPr>
        <p:txBody>
          <a:bodyPr>
            <a:normAutofit fontScale="92500" lnSpcReduction="10000"/>
          </a:bodyPr>
          <a:lstStyle/>
          <a:p>
            <a:pPr marL="0" indent="0">
              <a:buNone/>
            </a:pPr>
            <a:r>
              <a:rPr lang="en-US" b="1" dirty="0"/>
              <a:t>Think Before you Flush (or drain!)</a:t>
            </a:r>
            <a:endParaRPr lang="en-US" dirty="0"/>
          </a:p>
          <a:p>
            <a:pPr marL="0" indent="0">
              <a:buNone/>
            </a:pPr>
            <a:br>
              <a:rPr lang="en-US" dirty="0"/>
            </a:br>
            <a:r>
              <a:rPr lang="en-US" dirty="0"/>
              <a:t>The National Association of Clean Water Agencies (</a:t>
            </a:r>
            <a:r>
              <a:rPr lang="en-US" u="sng" dirty="0">
                <a:hlinkClick r:id="rId2"/>
              </a:rPr>
              <a:t>NACWA</a:t>
            </a:r>
            <a:r>
              <a:rPr lang="en-US" dirty="0"/>
              <a:t>), states that it costs over $400 </a:t>
            </a:r>
            <a:r>
              <a:rPr lang="en-US" i="1" dirty="0"/>
              <a:t>million </a:t>
            </a:r>
            <a:r>
              <a:rPr lang="en-US" dirty="0"/>
              <a:t>dollars to fix and clean up wastewater treatment equipment when we flush non-flushable wipes in the toilet. If our sewage systems get clogged or leak, it can pollute our groundwater and even flow back into our homes affecting the safety of our community. When we flush smart, we save our water, time, health, and money. (1)</a:t>
            </a:r>
          </a:p>
        </p:txBody>
      </p:sp>
      <p:sp>
        <p:nvSpPr>
          <p:cNvPr id="4" name="Rectangle 3">
            <a:extLst>
              <a:ext uri="{FF2B5EF4-FFF2-40B4-BE49-F238E27FC236}">
                <a16:creationId xmlns:a16="http://schemas.microsoft.com/office/drawing/2014/main" id="{DEE0EC63-925A-5744-9B0E-936F2A9268CF}"/>
              </a:ext>
            </a:extLst>
          </p:cNvPr>
          <p:cNvSpPr/>
          <p:nvPr/>
        </p:nvSpPr>
        <p:spPr>
          <a:xfrm>
            <a:off x="6096000" y="0"/>
            <a:ext cx="6096000" cy="1107996"/>
          </a:xfrm>
          <a:prstGeom prst="rect">
            <a:avLst/>
          </a:prstGeom>
        </p:spPr>
        <p:txBody>
          <a:bodyPr>
            <a:spAutoFit/>
          </a:bodyPr>
          <a:lstStyle/>
          <a:p>
            <a:pPr algn="r"/>
            <a:r>
              <a:rPr lang="en-US" dirty="0">
                <a:solidFill>
                  <a:srgbClr val="4E9836"/>
                </a:solidFill>
                <a:latin typeface="Arial" panose="020B0604020202020204" pitchFamily="34" charset="0"/>
              </a:rPr>
              <a:t>LAUNCH Project Toolkits</a:t>
            </a:r>
            <a:endParaRPr lang="en-US" b="0" dirty="0">
              <a:effectLst/>
            </a:endParaRPr>
          </a:p>
          <a:p>
            <a:pPr algn="r"/>
            <a:r>
              <a:rPr lang="en-US" sz="1200" b="0" i="0" u="none" strike="noStrike" dirty="0">
                <a:solidFill>
                  <a:srgbClr val="3A5F7C"/>
                </a:solidFill>
                <a:effectLst/>
                <a:latin typeface="Arial" panose="020B0604020202020204" pitchFamily="34" charset="0"/>
              </a:rPr>
              <a:t>GRADESOFGREEN.ORG</a:t>
            </a:r>
            <a:endParaRPr lang="en-US" b="0" dirty="0">
              <a:effectLst/>
            </a:endParaRPr>
          </a:p>
          <a:p>
            <a:br>
              <a:rPr lang="en-US" dirty="0"/>
            </a:br>
            <a:endParaRPr lang="en-US" dirty="0"/>
          </a:p>
        </p:txBody>
      </p:sp>
      <p:pic>
        <p:nvPicPr>
          <p:cNvPr id="2050" name="Picture 2" descr="Background pattern&#10;&#10;Description automatically generated">
            <a:extLst>
              <a:ext uri="{FF2B5EF4-FFF2-40B4-BE49-F238E27FC236}">
                <a16:creationId xmlns:a16="http://schemas.microsoft.com/office/drawing/2014/main" id="{B714FD1E-E153-7640-B70A-3E5958807DB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43758" y="5943600"/>
            <a:ext cx="748242" cy="914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Logo, company name&#10;&#10;Description automatically generated">
            <a:extLst>
              <a:ext uri="{FF2B5EF4-FFF2-40B4-BE49-F238E27FC236}">
                <a16:creationId xmlns:a16="http://schemas.microsoft.com/office/drawing/2014/main" id="{24F317AA-7D95-474B-8B23-8DA36A3482CD}"/>
              </a:ext>
            </a:extLst>
          </p:cNvPr>
          <p:cNvPicPr>
            <a:picLocks noChangeAspect="1"/>
          </p:cNvPicPr>
          <p:nvPr/>
        </p:nvPicPr>
        <p:blipFill>
          <a:blip r:embed="rId4"/>
          <a:stretch>
            <a:fillRect/>
          </a:stretch>
        </p:blipFill>
        <p:spPr>
          <a:xfrm>
            <a:off x="414132" y="1355315"/>
            <a:ext cx="4701732" cy="3798685"/>
          </a:xfrm>
          <a:prstGeom prst="rect">
            <a:avLst/>
          </a:prstGeom>
        </p:spPr>
      </p:pic>
    </p:spTree>
    <p:extLst>
      <p:ext uri="{BB962C8B-B14F-4D97-AF65-F5344CB8AC3E}">
        <p14:creationId xmlns:p14="http://schemas.microsoft.com/office/powerpoint/2010/main" val="17908943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oolkit Template" id="{270799AA-EAF8-B541-96AC-EE5590305E2F}" vid="{A8552875-A3D3-E049-9585-D178685ACDE0}"/>
    </a:ext>
  </a:extLst>
</a:theme>
</file>

<file path=docProps/app.xml><?xml version="1.0" encoding="utf-8"?>
<Properties xmlns="http://schemas.openxmlformats.org/officeDocument/2006/extended-properties" xmlns:vt="http://schemas.openxmlformats.org/officeDocument/2006/docPropsVTypes">
  <Template>Office Theme</Template>
  <TotalTime>15</TotalTime>
  <Words>409</Words>
  <Application>Microsoft Macintosh PowerPoint</Application>
  <PresentationFormat>Widescreen</PresentationFormat>
  <Paragraphs>17</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LAUNCH Project Toolkits Flush Smart</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LAUNCH Project Toolkits ReTHINK Waste Game</dc:title>
  <dc:creator>Glenn Arnade</dc:creator>
  <cp:lastModifiedBy>Glenn Arnade</cp:lastModifiedBy>
  <cp:revision>2</cp:revision>
  <dcterms:created xsi:type="dcterms:W3CDTF">2022-06-02T19:39:01Z</dcterms:created>
  <dcterms:modified xsi:type="dcterms:W3CDTF">2023-05-04T21:22:18Z</dcterms:modified>
</cp:coreProperties>
</file>