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896"/>
    <p:restoredTop sz="94662"/>
  </p:normalViewPr>
  <p:slideViewPr>
    <p:cSldViewPr snapToGrid="0" snapToObjects="1">
      <p:cViewPr varScale="1">
        <p:scale>
          <a:sx n="84" d="100"/>
          <a:sy n="84" d="100"/>
        </p:scale>
        <p:origin x="456"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D6ABE-A9B6-9441-8AC6-8FA50B9FEE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3D7585A-DE57-B947-B5B1-90C3B000E63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83A0279-090A-6047-8238-50396F922FAC}"/>
              </a:ext>
            </a:extLst>
          </p:cNvPr>
          <p:cNvSpPr>
            <a:spLocks noGrp="1"/>
          </p:cNvSpPr>
          <p:nvPr>
            <p:ph type="dt" sz="half" idx="10"/>
          </p:nvPr>
        </p:nvSpPr>
        <p:spPr/>
        <p:txBody>
          <a:bodyPr/>
          <a:lstStyle/>
          <a:p>
            <a:fld id="{06E549A5-FBA2-EB4D-BF43-D698CEA4559D}" type="datetimeFigureOut">
              <a:rPr lang="en-US" smtClean="0"/>
              <a:t>4/27/23</a:t>
            </a:fld>
            <a:endParaRPr lang="en-US"/>
          </a:p>
        </p:txBody>
      </p:sp>
      <p:sp>
        <p:nvSpPr>
          <p:cNvPr id="5" name="Footer Placeholder 4">
            <a:extLst>
              <a:ext uri="{FF2B5EF4-FFF2-40B4-BE49-F238E27FC236}">
                <a16:creationId xmlns:a16="http://schemas.microsoft.com/office/drawing/2014/main" id="{4BEEDE93-27E8-A04B-8580-62A80F9204F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97E351-6188-2B40-9525-FA498B3A628F}"/>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6925702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496EB-EBCE-3942-AF73-CB5719CDD78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2FC116B-A49A-DF45-BF7F-5ED13F318F9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077940-DB77-F045-A223-D1899C80BBA3}"/>
              </a:ext>
            </a:extLst>
          </p:cNvPr>
          <p:cNvSpPr>
            <a:spLocks noGrp="1"/>
          </p:cNvSpPr>
          <p:nvPr>
            <p:ph type="dt" sz="half" idx="10"/>
          </p:nvPr>
        </p:nvSpPr>
        <p:spPr/>
        <p:txBody>
          <a:bodyPr/>
          <a:lstStyle/>
          <a:p>
            <a:fld id="{06E549A5-FBA2-EB4D-BF43-D698CEA4559D}" type="datetimeFigureOut">
              <a:rPr lang="en-US" smtClean="0"/>
              <a:t>4/27/23</a:t>
            </a:fld>
            <a:endParaRPr lang="en-US"/>
          </a:p>
        </p:txBody>
      </p:sp>
      <p:sp>
        <p:nvSpPr>
          <p:cNvPr id="5" name="Footer Placeholder 4">
            <a:extLst>
              <a:ext uri="{FF2B5EF4-FFF2-40B4-BE49-F238E27FC236}">
                <a16:creationId xmlns:a16="http://schemas.microsoft.com/office/drawing/2014/main" id="{BB4B67D1-2616-454C-B866-687F0D203B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3F6839-CAAE-6241-A63F-57974C43C077}"/>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10029985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E955266-E3F3-274F-A0B3-371DED8A4B6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0298FF5-1026-AA4A-A8E7-68F712836C2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F26D9A2-1F77-F446-B1DA-E3B0CAFBEC7F}"/>
              </a:ext>
            </a:extLst>
          </p:cNvPr>
          <p:cNvSpPr>
            <a:spLocks noGrp="1"/>
          </p:cNvSpPr>
          <p:nvPr>
            <p:ph type="dt" sz="half" idx="10"/>
          </p:nvPr>
        </p:nvSpPr>
        <p:spPr/>
        <p:txBody>
          <a:bodyPr/>
          <a:lstStyle/>
          <a:p>
            <a:fld id="{06E549A5-FBA2-EB4D-BF43-D698CEA4559D}" type="datetimeFigureOut">
              <a:rPr lang="en-US" smtClean="0"/>
              <a:t>4/27/23</a:t>
            </a:fld>
            <a:endParaRPr lang="en-US"/>
          </a:p>
        </p:txBody>
      </p:sp>
      <p:sp>
        <p:nvSpPr>
          <p:cNvPr id="5" name="Footer Placeholder 4">
            <a:extLst>
              <a:ext uri="{FF2B5EF4-FFF2-40B4-BE49-F238E27FC236}">
                <a16:creationId xmlns:a16="http://schemas.microsoft.com/office/drawing/2014/main" id="{3D918CAA-173A-E04A-BEC2-92EB0CD415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AB15E26-81C0-E841-BFDF-54F2A0AC3C37}"/>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29444629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FF8A30-7A29-4B43-B9AF-1DA2EAA1BA4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5D4449E-6518-7949-B112-9DF2CE252C6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C80162-C7D8-1F48-B92A-A04461190966}"/>
              </a:ext>
            </a:extLst>
          </p:cNvPr>
          <p:cNvSpPr>
            <a:spLocks noGrp="1"/>
          </p:cNvSpPr>
          <p:nvPr>
            <p:ph type="dt" sz="half" idx="10"/>
          </p:nvPr>
        </p:nvSpPr>
        <p:spPr/>
        <p:txBody>
          <a:bodyPr/>
          <a:lstStyle/>
          <a:p>
            <a:fld id="{06E549A5-FBA2-EB4D-BF43-D698CEA4559D}" type="datetimeFigureOut">
              <a:rPr lang="en-US" smtClean="0"/>
              <a:t>4/27/23</a:t>
            </a:fld>
            <a:endParaRPr lang="en-US"/>
          </a:p>
        </p:txBody>
      </p:sp>
      <p:sp>
        <p:nvSpPr>
          <p:cNvPr id="5" name="Footer Placeholder 4">
            <a:extLst>
              <a:ext uri="{FF2B5EF4-FFF2-40B4-BE49-F238E27FC236}">
                <a16:creationId xmlns:a16="http://schemas.microsoft.com/office/drawing/2014/main" id="{FE7DEC8E-74D9-774A-9B9A-FDD1895D99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F12478-C645-814B-A09B-28643F69C60F}"/>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31233376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AD5D3-895D-9D42-A7F5-7F91D98D4D1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C761F4B-D532-B641-9240-22470493E1B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99FA4F2-2899-B14B-9156-3328E8F86F99}"/>
              </a:ext>
            </a:extLst>
          </p:cNvPr>
          <p:cNvSpPr>
            <a:spLocks noGrp="1"/>
          </p:cNvSpPr>
          <p:nvPr>
            <p:ph type="dt" sz="half" idx="10"/>
          </p:nvPr>
        </p:nvSpPr>
        <p:spPr/>
        <p:txBody>
          <a:bodyPr/>
          <a:lstStyle/>
          <a:p>
            <a:fld id="{06E549A5-FBA2-EB4D-BF43-D698CEA4559D}" type="datetimeFigureOut">
              <a:rPr lang="en-US" smtClean="0"/>
              <a:t>4/27/23</a:t>
            </a:fld>
            <a:endParaRPr lang="en-US"/>
          </a:p>
        </p:txBody>
      </p:sp>
      <p:sp>
        <p:nvSpPr>
          <p:cNvPr id="5" name="Footer Placeholder 4">
            <a:extLst>
              <a:ext uri="{FF2B5EF4-FFF2-40B4-BE49-F238E27FC236}">
                <a16:creationId xmlns:a16="http://schemas.microsoft.com/office/drawing/2014/main" id="{A3FEF82E-C7CD-0A4F-9775-4F510D41BA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F492CD-2A28-FF41-A41E-AFF4DBDC9A3F}"/>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20614594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5E08A-6C80-4D4A-B0BE-1D855DF517F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9F2BE43-1571-7744-BA47-690D423945B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8931F37-EB21-8B49-BA76-B2D0DEFC6AB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7FF4157-C2A2-644C-B1DB-DE8A2579FC46}"/>
              </a:ext>
            </a:extLst>
          </p:cNvPr>
          <p:cNvSpPr>
            <a:spLocks noGrp="1"/>
          </p:cNvSpPr>
          <p:nvPr>
            <p:ph type="dt" sz="half" idx="10"/>
          </p:nvPr>
        </p:nvSpPr>
        <p:spPr/>
        <p:txBody>
          <a:bodyPr/>
          <a:lstStyle/>
          <a:p>
            <a:fld id="{06E549A5-FBA2-EB4D-BF43-D698CEA4559D}" type="datetimeFigureOut">
              <a:rPr lang="en-US" smtClean="0"/>
              <a:t>4/27/23</a:t>
            </a:fld>
            <a:endParaRPr lang="en-US"/>
          </a:p>
        </p:txBody>
      </p:sp>
      <p:sp>
        <p:nvSpPr>
          <p:cNvPr id="6" name="Footer Placeholder 5">
            <a:extLst>
              <a:ext uri="{FF2B5EF4-FFF2-40B4-BE49-F238E27FC236}">
                <a16:creationId xmlns:a16="http://schemas.microsoft.com/office/drawing/2014/main" id="{029C4B56-E7D3-EF46-878D-8677EB56C6A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5CFE164-C3C7-7146-A35D-AA2045AF70F3}"/>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640745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835F0-8A12-5343-B917-4BECD659001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5BE1B46-FA3B-2944-A829-5B02A5A3F3D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DB2442B-A0E5-4A47-A47A-4873B18A6B7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3605A1E-6EAC-E044-83E6-B42FF7E7A4E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A3819F9-2DC5-7F43-9BEA-5D745991DC6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52C4E86-22A0-AD49-9947-3E086151523F}"/>
              </a:ext>
            </a:extLst>
          </p:cNvPr>
          <p:cNvSpPr>
            <a:spLocks noGrp="1"/>
          </p:cNvSpPr>
          <p:nvPr>
            <p:ph type="dt" sz="half" idx="10"/>
          </p:nvPr>
        </p:nvSpPr>
        <p:spPr/>
        <p:txBody>
          <a:bodyPr/>
          <a:lstStyle/>
          <a:p>
            <a:fld id="{06E549A5-FBA2-EB4D-BF43-D698CEA4559D}" type="datetimeFigureOut">
              <a:rPr lang="en-US" smtClean="0"/>
              <a:t>4/27/23</a:t>
            </a:fld>
            <a:endParaRPr lang="en-US"/>
          </a:p>
        </p:txBody>
      </p:sp>
      <p:sp>
        <p:nvSpPr>
          <p:cNvPr id="8" name="Footer Placeholder 7">
            <a:extLst>
              <a:ext uri="{FF2B5EF4-FFF2-40B4-BE49-F238E27FC236}">
                <a16:creationId xmlns:a16="http://schemas.microsoft.com/office/drawing/2014/main" id="{B6BCD485-E1F5-2242-8F5C-860690F4346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08BD623-D19C-BD44-9D68-835AB5C0E3D3}"/>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38107034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B91B5-7317-5149-8455-E43478CC855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AD34394-35E3-2F4F-87D9-143198E72A37}"/>
              </a:ext>
            </a:extLst>
          </p:cNvPr>
          <p:cNvSpPr>
            <a:spLocks noGrp="1"/>
          </p:cNvSpPr>
          <p:nvPr>
            <p:ph type="dt" sz="half" idx="10"/>
          </p:nvPr>
        </p:nvSpPr>
        <p:spPr/>
        <p:txBody>
          <a:bodyPr/>
          <a:lstStyle/>
          <a:p>
            <a:fld id="{06E549A5-FBA2-EB4D-BF43-D698CEA4559D}" type="datetimeFigureOut">
              <a:rPr lang="en-US" smtClean="0"/>
              <a:t>4/27/23</a:t>
            </a:fld>
            <a:endParaRPr lang="en-US"/>
          </a:p>
        </p:txBody>
      </p:sp>
      <p:sp>
        <p:nvSpPr>
          <p:cNvPr id="4" name="Footer Placeholder 3">
            <a:extLst>
              <a:ext uri="{FF2B5EF4-FFF2-40B4-BE49-F238E27FC236}">
                <a16:creationId xmlns:a16="http://schemas.microsoft.com/office/drawing/2014/main" id="{F778CC31-9164-7048-A50A-91FF7D16EE3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34518F0-4FE6-CD4E-A156-9818B3AFABE8}"/>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3392286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A88FA34-A871-2643-BBCD-318EB5FCE587}"/>
              </a:ext>
            </a:extLst>
          </p:cNvPr>
          <p:cNvSpPr>
            <a:spLocks noGrp="1"/>
          </p:cNvSpPr>
          <p:nvPr>
            <p:ph type="dt" sz="half" idx="10"/>
          </p:nvPr>
        </p:nvSpPr>
        <p:spPr/>
        <p:txBody>
          <a:bodyPr/>
          <a:lstStyle/>
          <a:p>
            <a:fld id="{06E549A5-FBA2-EB4D-BF43-D698CEA4559D}" type="datetimeFigureOut">
              <a:rPr lang="en-US" smtClean="0"/>
              <a:t>4/27/23</a:t>
            </a:fld>
            <a:endParaRPr lang="en-US"/>
          </a:p>
        </p:txBody>
      </p:sp>
      <p:sp>
        <p:nvSpPr>
          <p:cNvPr id="3" name="Footer Placeholder 2">
            <a:extLst>
              <a:ext uri="{FF2B5EF4-FFF2-40B4-BE49-F238E27FC236}">
                <a16:creationId xmlns:a16="http://schemas.microsoft.com/office/drawing/2014/main" id="{A6F9AA65-6F09-2349-99AD-E0D1A91DDFB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F6AA67F-BDF6-1545-90D7-675DA5DA8E3A}"/>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38616483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868E5-180A-8F42-9BFA-7299AB772F6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58BA85D-943D-E643-BC42-28B1EBF9C55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91B836-BFDE-814F-AA9B-07EB0A2140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46AD884-AF41-004F-8D7A-D6F3E1084250}"/>
              </a:ext>
            </a:extLst>
          </p:cNvPr>
          <p:cNvSpPr>
            <a:spLocks noGrp="1"/>
          </p:cNvSpPr>
          <p:nvPr>
            <p:ph type="dt" sz="half" idx="10"/>
          </p:nvPr>
        </p:nvSpPr>
        <p:spPr/>
        <p:txBody>
          <a:bodyPr/>
          <a:lstStyle/>
          <a:p>
            <a:fld id="{06E549A5-FBA2-EB4D-BF43-D698CEA4559D}" type="datetimeFigureOut">
              <a:rPr lang="en-US" smtClean="0"/>
              <a:t>4/27/23</a:t>
            </a:fld>
            <a:endParaRPr lang="en-US"/>
          </a:p>
        </p:txBody>
      </p:sp>
      <p:sp>
        <p:nvSpPr>
          <p:cNvPr id="6" name="Footer Placeholder 5">
            <a:extLst>
              <a:ext uri="{FF2B5EF4-FFF2-40B4-BE49-F238E27FC236}">
                <a16:creationId xmlns:a16="http://schemas.microsoft.com/office/drawing/2014/main" id="{14D7E99F-7315-624D-B9C9-D2FD627929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CBB904-8BF9-9E48-A735-C38C60FD424F}"/>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20570877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2FD4AC-CD5C-9F4D-A6EE-D8B10201E69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FE9B0F7-BC4C-8C4B-8CAF-4F18DCC0200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8D8D01DF-6D5F-A142-8AD3-C9005412EE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37FB4B3-FCEC-8647-956C-13F08BA9FDA4}"/>
              </a:ext>
            </a:extLst>
          </p:cNvPr>
          <p:cNvSpPr>
            <a:spLocks noGrp="1"/>
          </p:cNvSpPr>
          <p:nvPr>
            <p:ph type="dt" sz="half" idx="10"/>
          </p:nvPr>
        </p:nvSpPr>
        <p:spPr/>
        <p:txBody>
          <a:bodyPr/>
          <a:lstStyle/>
          <a:p>
            <a:fld id="{06E549A5-FBA2-EB4D-BF43-D698CEA4559D}" type="datetimeFigureOut">
              <a:rPr lang="en-US" smtClean="0"/>
              <a:t>4/27/23</a:t>
            </a:fld>
            <a:endParaRPr lang="en-US"/>
          </a:p>
        </p:txBody>
      </p:sp>
      <p:sp>
        <p:nvSpPr>
          <p:cNvPr id="6" name="Footer Placeholder 5">
            <a:extLst>
              <a:ext uri="{FF2B5EF4-FFF2-40B4-BE49-F238E27FC236}">
                <a16:creationId xmlns:a16="http://schemas.microsoft.com/office/drawing/2014/main" id="{9604B418-A078-DF41-A0DA-F807A3C885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2BB3098-BF3A-4145-A3F8-8DF4F7EBD54B}"/>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15034671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3454EDD-44CF-334F-86B5-9D483DD8E6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837E14D-320B-CA44-909D-320F7F57317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507FEE-86DA-C849-A7D9-FE06FD01BA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549A5-FBA2-EB4D-BF43-D698CEA4559D}" type="datetimeFigureOut">
              <a:rPr lang="en-US" smtClean="0"/>
              <a:t>4/27/23</a:t>
            </a:fld>
            <a:endParaRPr lang="en-US"/>
          </a:p>
        </p:txBody>
      </p:sp>
      <p:sp>
        <p:nvSpPr>
          <p:cNvPr id="5" name="Footer Placeholder 4">
            <a:extLst>
              <a:ext uri="{FF2B5EF4-FFF2-40B4-BE49-F238E27FC236}">
                <a16:creationId xmlns:a16="http://schemas.microsoft.com/office/drawing/2014/main" id="{F4FDCD8E-514C-4046-AC87-8A39FF78488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D73D0C4-6BA3-5E4C-AF6A-D7BC16731AA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D81C26-90F9-0348-812D-1D092BB565A0}" type="slidenum">
              <a:rPr lang="en-US" smtClean="0"/>
              <a:t>‹#›</a:t>
            </a:fld>
            <a:endParaRPr lang="en-US"/>
          </a:p>
        </p:txBody>
      </p:sp>
    </p:spTree>
    <p:extLst>
      <p:ext uri="{BB962C8B-B14F-4D97-AF65-F5344CB8AC3E}">
        <p14:creationId xmlns:p14="http://schemas.microsoft.com/office/powerpoint/2010/main" val="15091092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2AB59-C4C5-444C-8FE0-FBCD52A839EC}"/>
              </a:ext>
            </a:extLst>
          </p:cNvPr>
          <p:cNvSpPr>
            <a:spLocks noGrp="1"/>
          </p:cNvSpPr>
          <p:nvPr>
            <p:ph type="ctrTitle"/>
          </p:nvPr>
        </p:nvSpPr>
        <p:spPr>
          <a:xfrm>
            <a:off x="1524000" y="1041400"/>
            <a:ext cx="9144000" cy="2387600"/>
          </a:xfrm>
        </p:spPr>
        <p:txBody>
          <a:bodyPr>
            <a:normAutofit/>
          </a:bodyPr>
          <a:lstStyle/>
          <a:p>
            <a:r>
              <a:rPr lang="en-US" sz="5400" dirty="0">
                <a:solidFill>
                  <a:schemeClr val="accent6">
                    <a:lumMod val="75000"/>
                  </a:schemeClr>
                </a:solidFill>
              </a:rPr>
              <a:t>LAUNCH Project Toolkits</a:t>
            </a:r>
            <a:br>
              <a:rPr lang="en-US" sz="5400" dirty="0"/>
            </a:br>
            <a:r>
              <a:rPr lang="en-US" sz="5400" dirty="0">
                <a:solidFill>
                  <a:schemeClr val="accent1">
                    <a:lumMod val="75000"/>
                  </a:schemeClr>
                </a:solidFill>
              </a:rPr>
              <a:t>Less is More</a:t>
            </a:r>
          </a:p>
        </p:txBody>
      </p:sp>
      <p:pic>
        <p:nvPicPr>
          <p:cNvPr id="1026" name="Picture 2" descr="Logo, company name&#10;&#10;Description automatically generated">
            <a:extLst>
              <a:ext uri="{FF2B5EF4-FFF2-40B4-BE49-F238E27FC236}">
                <a16:creationId xmlns:a16="http://schemas.microsoft.com/office/drawing/2014/main" id="{D00334FD-0430-C248-AD35-C593988ABD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55391" y="3954412"/>
            <a:ext cx="2681217" cy="14250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34382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Diagram&#10;&#10;Description automatically generated with medium confidence">
            <a:extLst>
              <a:ext uri="{FF2B5EF4-FFF2-40B4-BE49-F238E27FC236}">
                <a16:creationId xmlns:a16="http://schemas.microsoft.com/office/drawing/2014/main" id="{49E0C408-4789-E44C-B9C0-94A6D70C4EDC}"/>
              </a:ext>
            </a:extLst>
          </p:cNvPr>
          <p:cNvPicPr>
            <a:picLocks noGrp="1" noChangeAspect="1"/>
          </p:cNvPicPr>
          <p:nvPr>
            <p:ph idx="1"/>
          </p:nvPr>
        </p:nvPicPr>
        <p:blipFill>
          <a:blip r:embed="rId2"/>
          <a:stretch>
            <a:fillRect/>
          </a:stretch>
        </p:blipFill>
        <p:spPr>
          <a:xfrm>
            <a:off x="1024747" y="1155154"/>
            <a:ext cx="3505817" cy="4351338"/>
          </a:xfrm>
        </p:spPr>
      </p:pic>
      <p:sp>
        <p:nvSpPr>
          <p:cNvPr id="4" name="Rectangle 3">
            <a:extLst>
              <a:ext uri="{FF2B5EF4-FFF2-40B4-BE49-F238E27FC236}">
                <a16:creationId xmlns:a16="http://schemas.microsoft.com/office/drawing/2014/main" id="{DEE0EC63-925A-5744-9B0E-936F2A9268CF}"/>
              </a:ext>
            </a:extLst>
          </p:cNvPr>
          <p:cNvSpPr/>
          <p:nvPr/>
        </p:nvSpPr>
        <p:spPr>
          <a:xfrm>
            <a:off x="6096000" y="0"/>
            <a:ext cx="6096000" cy="1107996"/>
          </a:xfrm>
          <a:prstGeom prst="rect">
            <a:avLst/>
          </a:prstGeom>
        </p:spPr>
        <p:txBody>
          <a:bodyPr>
            <a:spAutoFit/>
          </a:bodyPr>
          <a:lstStyle/>
          <a:p>
            <a:pPr algn="r"/>
            <a:r>
              <a:rPr lang="en-US" dirty="0">
                <a:solidFill>
                  <a:srgbClr val="4E9836"/>
                </a:solidFill>
                <a:latin typeface="Arial" panose="020B0604020202020204" pitchFamily="34" charset="0"/>
              </a:rPr>
              <a:t>LAUNCH Project Toolkits</a:t>
            </a:r>
            <a:endParaRPr lang="en-US" b="0" dirty="0">
              <a:effectLst/>
            </a:endParaRPr>
          </a:p>
          <a:p>
            <a:pPr algn="r"/>
            <a:r>
              <a:rPr lang="en-US" sz="1200" b="0" i="0" u="none" strike="noStrike" dirty="0">
                <a:solidFill>
                  <a:srgbClr val="3A5F7C"/>
                </a:solidFill>
                <a:effectLst/>
                <a:latin typeface="Arial" panose="020B0604020202020204" pitchFamily="34" charset="0"/>
              </a:rPr>
              <a:t>GRADESOFGREEN.ORG</a:t>
            </a:r>
            <a:endParaRPr lang="en-US" b="0" dirty="0">
              <a:effectLst/>
            </a:endParaRPr>
          </a:p>
          <a:p>
            <a:br>
              <a:rPr lang="en-US" dirty="0"/>
            </a:br>
            <a:endParaRPr lang="en-US" dirty="0"/>
          </a:p>
        </p:txBody>
      </p:sp>
      <p:pic>
        <p:nvPicPr>
          <p:cNvPr id="2050" name="Picture 2" descr="Background pattern&#10;&#10;Description automatically generated">
            <a:extLst>
              <a:ext uri="{FF2B5EF4-FFF2-40B4-BE49-F238E27FC236}">
                <a16:creationId xmlns:a16="http://schemas.microsoft.com/office/drawing/2014/main" id="{B714FD1E-E153-7640-B70A-3E5958807D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43758" y="5943600"/>
            <a:ext cx="748242" cy="9144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633A5C49-9339-1D40-A5A1-65CA00F130A6}"/>
              </a:ext>
            </a:extLst>
          </p:cNvPr>
          <p:cNvSpPr txBox="1"/>
          <p:nvPr/>
        </p:nvSpPr>
        <p:spPr>
          <a:xfrm>
            <a:off x="5151120" y="1253331"/>
            <a:ext cx="5897880" cy="4154984"/>
          </a:xfrm>
          <a:prstGeom prst="rect">
            <a:avLst/>
          </a:prstGeom>
          <a:noFill/>
        </p:spPr>
        <p:txBody>
          <a:bodyPr wrap="square" rtlCol="0">
            <a:spAutoFit/>
          </a:bodyPr>
          <a:lstStyle/>
          <a:p>
            <a:r>
              <a:rPr lang="en-US" sz="2400" dirty="0"/>
              <a:t> </a:t>
            </a:r>
            <a:r>
              <a:rPr lang="en-US" sz="2400" b="1" dirty="0"/>
              <a:t>Birthday Goody Bags Can be Wasteful</a:t>
            </a:r>
            <a:endParaRPr lang="en-US" sz="2400" dirty="0"/>
          </a:p>
          <a:p>
            <a:r>
              <a:rPr lang="en-US" sz="2400" b="1" dirty="0"/>
              <a:t>         </a:t>
            </a:r>
            <a:r>
              <a:rPr lang="en-US" sz="2400" dirty="0"/>
              <a:t>After many birthday celebrations, goody bags are given out. While all these little toys and candy may seem amazing at first sight, they are typically thrown out or break apart after just minutes of use. Approximately 80% of toys are tossed in the trash and since they are non-biodegradable, they don’t get recycled and end up in landfills. Remember, the 3 R’s (in order) are very important to help reduce this issue: reduce, reuse, and recycle.</a:t>
            </a:r>
          </a:p>
        </p:txBody>
      </p:sp>
    </p:spTree>
    <p:extLst>
      <p:ext uri="{BB962C8B-B14F-4D97-AF65-F5344CB8AC3E}">
        <p14:creationId xmlns:p14="http://schemas.microsoft.com/office/powerpoint/2010/main" val="40082588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5439C0-1A36-6C40-83A7-E005FE7435A6}"/>
              </a:ext>
            </a:extLst>
          </p:cNvPr>
          <p:cNvSpPr>
            <a:spLocks noGrp="1"/>
          </p:cNvSpPr>
          <p:nvPr>
            <p:ph idx="1"/>
          </p:nvPr>
        </p:nvSpPr>
        <p:spPr>
          <a:xfrm>
            <a:off x="431800" y="816729"/>
            <a:ext cx="6096000" cy="4351338"/>
          </a:xfrm>
        </p:spPr>
        <p:txBody>
          <a:bodyPr>
            <a:noAutofit/>
          </a:bodyPr>
          <a:lstStyle/>
          <a:p>
            <a:pPr marL="0" indent="0">
              <a:lnSpc>
                <a:spcPct val="100000"/>
              </a:lnSpc>
              <a:spcBef>
                <a:spcPts val="1500"/>
              </a:spcBef>
              <a:buNone/>
            </a:pPr>
            <a:r>
              <a:rPr lang="en-US" sz="1800" b="1" dirty="0"/>
              <a:t>Quality over Quantity</a:t>
            </a:r>
            <a:endParaRPr lang="en-US" sz="1800" dirty="0"/>
          </a:p>
          <a:p>
            <a:pPr marL="0" indent="0">
              <a:lnSpc>
                <a:spcPct val="100000"/>
              </a:lnSpc>
              <a:spcBef>
                <a:spcPts val="1500"/>
              </a:spcBef>
              <a:buNone/>
            </a:pPr>
            <a:r>
              <a:rPr lang="en-US" sz="1800" dirty="0"/>
              <a:t>As our world keeps advancing with new, bigger, and “better” things, it’s hard not to want to keep up with all the latest toys and clothing trends you may spot around your community. Before you decide to get something, ask yourself this mindful question: Will I really use this item and if I do, how long will it last for? Hopefully, this can help guide you on what is a need and what is just a “want” that might break apart in a couple of days. Studies show that, in America, around 85% of all textiles (clothing materials) are thrown out. This shows us much of the stuff we collect is wasted and at the end of the day, they end up in landfills. When you find yourself deciding on an item, think about will you really use it or is it just something to add to your growing collection of things? Having quality experiences with friends and family such as going for a neighborhood walk, hike, or bike ride can reduce the want for more stuff while also improving health and saving money. </a:t>
            </a:r>
          </a:p>
        </p:txBody>
      </p:sp>
      <p:sp>
        <p:nvSpPr>
          <p:cNvPr id="4" name="Rectangle 3">
            <a:extLst>
              <a:ext uri="{FF2B5EF4-FFF2-40B4-BE49-F238E27FC236}">
                <a16:creationId xmlns:a16="http://schemas.microsoft.com/office/drawing/2014/main" id="{DEE0EC63-925A-5744-9B0E-936F2A9268CF}"/>
              </a:ext>
            </a:extLst>
          </p:cNvPr>
          <p:cNvSpPr/>
          <p:nvPr/>
        </p:nvSpPr>
        <p:spPr>
          <a:xfrm>
            <a:off x="6096000" y="0"/>
            <a:ext cx="6096000" cy="1107996"/>
          </a:xfrm>
          <a:prstGeom prst="rect">
            <a:avLst/>
          </a:prstGeom>
        </p:spPr>
        <p:txBody>
          <a:bodyPr>
            <a:spAutoFit/>
          </a:bodyPr>
          <a:lstStyle/>
          <a:p>
            <a:pPr algn="r"/>
            <a:r>
              <a:rPr lang="en-US" dirty="0">
                <a:solidFill>
                  <a:srgbClr val="4E9836"/>
                </a:solidFill>
                <a:latin typeface="Arial" panose="020B0604020202020204" pitchFamily="34" charset="0"/>
              </a:rPr>
              <a:t>LAUNCH Project Toolkits</a:t>
            </a:r>
            <a:endParaRPr lang="en-US" b="0" dirty="0">
              <a:effectLst/>
            </a:endParaRPr>
          </a:p>
          <a:p>
            <a:pPr algn="r"/>
            <a:r>
              <a:rPr lang="en-US" sz="1200" b="0" i="0" u="none" strike="noStrike" dirty="0">
                <a:solidFill>
                  <a:srgbClr val="3A5F7C"/>
                </a:solidFill>
                <a:effectLst/>
                <a:latin typeface="Arial" panose="020B0604020202020204" pitchFamily="34" charset="0"/>
              </a:rPr>
              <a:t>GRADESOFGREEN.ORG</a:t>
            </a:r>
            <a:endParaRPr lang="en-US" b="0" dirty="0">
              <a:effectLst/>
            </a:endParaRPr>
          </a:p>
          <a:p>
            <a:br>
              <a:rPr lang="en-US" dirty="0"/>
            </a:br>
            <a:endParaRPr lang="en-US" dirty="0"/>
          </a:p>
        </p:txBody>
      </p:sp>
      <p:pic>
        <p:nvPicPr>
          <p:cNvPr id="2050" name="Picture 2" descr="Background pattern&#10;&#10;Description automatically generated">
            <a:extLst>
              <a:ext uri="{FF2B5EF4-FFF2-40B4-BE49-F238E27FC236}">
                <a16:creationId xmlns:a16="http://schemas.microsoft.com/office/drawing/2014/main" id="{B714FD1E-E153-7640-B70A-3E5958807D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43758" y="5943600"/>
            <a:ext cx="748242" cy="9144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picture containing text, vector graphics, toy&#10;&#10;Description automatically generated">
            <a:extLst>
              <a:ext uri="{FF2B5EF4-FFF2-40B4-BE49-F238E27FC236}">
                <a16:creationId xmlns:a16="http://schemas.microsoft.com/office/drawing/2014/main" id="{F1161E16-15F8-2D4A-A9DA-D9A20B0219C4}"/>
              </a:ext>
            </a:extLst>
          </p:cNvPr>
          <p:cNvPicPr>
            <a:picLocks noChangeAspect="1"/>
          </p:cNvPicPr>
          <p:nvPr/>
        </p:nvPicPr>
        <p:blipFill>
          <a:blip r:embed="rId3"/>
          <a:stretch>
            <a:fillRect/>
          </a:stretch>
        </p:blipFill>
        <p:spPr>
          <a:xfrm>
            <a:off x="7121817" y="1256030"/>
            <a:ext cx="4044365" cy="4093210"/>
          </a:xfrm>
          <a:prstGeom prst="rect">
            <a:avLst/>
          </a:prstGeom>
        </p:spPr>
      </p:pic>
    </p:spTree>
    <p:extLst>
      <p:ext uri="{BB962C8B-B14F-4D97-AF65-F5344CB8AC3E}">
        <p14:creationId xmlns:p14="http://schemas.microsoft.com/office/powerpoint/2010/main" val="14697217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5439C0-1A36-6C40-83A7-E005FE7435A6}"/>
              </a:ext>
            </a:extLst>
          </p:cNvPr>
          <p:cNvSpPr>
            <a:spLocks noGrp="1"/>
          </p:cNvSpPr>
          <p:nvPr>
            <p:ph idx="1"/>
          </p:nvPr>
        </p:nvSpPr>
        <p:spPr>
          <a:xfrm>
            <a:off x="5562599" y="1350129"/>
            <a:ext cx="6096000" cy="4351338"/>
          </a:xfrm>
        </p:spPr>
        <p:txBody>
          <a:bodyPr>
            <a:normAutofit fontScale="85000" lnSpcReduction="10000"/>
          </a:bodyPr>
          <a:lstStyle/>
          <a:p>
            <a:pPr marL="0" indent="0">
              <a:buNone/>
            </a:pPr>
            <a:r>
              <a:rPr lang="en-US" b="1" dirty="0"/>
              <a:t>It’s Okay to Say “No Thank You”</a:t>
            </a:r>
            <a:endParaRPr lang="en-US" dirty="0"/>
          </a:p>
          <a:p>
            <a:pPr marL="0" indent="0">
              <a:buNone/>
            </a:pPr>
            <a:r>
              <a:rPr lang="en-US" dirty="0"/>
              <a:t>Sometimes it can be challenging to resist tempting prizes at fairs or say no to food put on our plate in the cafeteria, but both of these things contribute largely to overconsumption. In America, nearly 40% of all food is wasted. Here’s how we can help: politely saying “no thank you” when asked to take food that we know we will not eat or prizes that we see no use for is OKAY! While it seems hard at first, normalizing this will better our environment by reducing overconsumption and lessening waste produced by excessive food or plastic intake. </a:t>
            </a:r>
          </a:p>
        </p:txBody>
      </p:sp>
      <p:sp>
        <p:nvSpPr>
          <p:cNvPr id="4" name="Rectangle 3">
            <a:extLst>
              <a:ext uri="{FF2B5EF4-FFF2-40B4-BE49-F238E27FC236}">
                <a16:creationId xmlns:a16="http://schemas.microsoft.com/office/drawing/2014/main" id="{DEE0EC63-925A-5744-9B0E-936F2A9268CF}"/>
              </a:ext>
            </a:extLst>
          </p:cNvPr>
          <p:cNvSpPr/>
          <p:nvPr/>
        </p:nvSpPr>
        <p:spPr>
          <a:xfrm>
            <a:off x="6096000" y="0"/>
            <a:ext cx="6096000" cy="1107996"/>
          </a:xfrm>
          <a:prstGeom prst="rect">
            <a:avLst/>
          </a:prstGeom>
        </p:spPr>
        <p:txBody>
          <a:bodyPr>
            <a:spAutoFit/>
          </a:bodyPr>
          <a:lstStyle/>
          <a:p>
            <a:pPr algn="r"/>
            <a:r>
              <a:rPr lang="en-US" dirty="0">
                <a:solidFill>
                  <a:srgbClr val="4E9836"/>
                </a:solidFill>
                <a:latin typeface="Arial" panose="020B0604020202020204" pitchFamily="34" charset="0"/>
              </a:rPr>
              <a:t>LAUNCH Project Toolkits</a:t>
            </a:r>
            <a:endParaRPr lang="en-US" b="0" dirty="0">
              <a:effectLst/>
            </a:endParaRPr>
          </a:p>
          <a:p>
            <a:pPr algn="r"/>
            <a:r>
              <a:rPr lang="en-US" sz="1200" b="0" i="0" u="none" strike="noStrike" dirty="0">
                <a:solidFill>
                  <a:srgbClr val="3A5F7C"/>
                </a:solidFill>
                <a:effectLst/>
                <a:latin typeface="Arial" panose="020B0604020202020204" pitchFamily="34" charset="0"/>
              </a:rPr>
              <a:t>GRADESOFGREEN.ORG</a:t>
            </a:r>
            <a:endParaRPr lang="en-US" b="0" dirty="0">
              <a:effectLst/>
            </a:endParaRPr>
          </a:p>
          <a:p>
            <a:br>
              <a:rPr lang="en-US" dirty="0"/>
            </a:br>
            <a:endParaRPr lang="en-US" dirty="0"/>
          </a:p>
        </p:txBody>
      </p:sp>
      <p:pic>
        <p:nvPicPr>
          <p:cNvPr id="2050" name="Picture 2" descr="Background pattern&#10;&#10;Description automatically generated">
            <a:extLst>
              <a:ext uri="{FF2B5EF4-FFF2-40B4-BE49-F238E27FC236}">
                <a16:creationId xmlns:a16="http://schemas.microsoft.com/office/drawing/2014/main" id="{B714FD1E-E153-7640-B70A-3E5958807D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43758" y="5943600"/>
            <a:ext cx="748242" cy="9144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picture containing graphical user interface&#10;&#10;Description automatically generated">
            <a:extLst>
              <a:ext uri="{FF2B5EF4-FFF2-40B4-BE49-F238E27FC236}">
                <a16:creationId xmlns:a16="http://schemas.microsoft.com/office/drawing/2014/main" id="{95211644-6D89-2A4F-A972-83012FECF27B}"/>
              </a:ext>
            </a:extLst>
          </p:cNvPr>
          <p:cNvPicPr>
            <a:picLocks noChangeAspect="1"/>
          </p:cNvPicPr>
          <p:nvPr/>
        </p:nvPicPr>
        <p:blipFill>
          <a:blip r:embed="rId3"/>
          <a:stretch>
            <a:fillRect/>
          </a:stretch>
        </p:blipFill>
        <p:spPr>
          <a:xfrm>
            <a:off x="396240" y="781050"/>
            <a:ext cx="5041900" cy="5295900"/>
          </a:xfrm>
          <a:prstGeom prst="rect">
            <a:avLst/>
          </a:prstGeom>
        </p:spPr>
      </p:pic>
    </p:spTree>
    <p:extLst>
      <p:ext uri="{BB962C8B-B14F-4D97-AF65-F5344CB8AC3E}">
        <p14:creationId xmlns:p14="http://schemas.microsoft.com/office/powerpoint/2010/main" val="17908943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oolkit Template" id="{270799AA-EAF8-B541-96AC-EE5590305E2F}" vid="{A8552875-A3D3-E049-9585-D178685ACDE0}"/>
    </a:ext>
  </a:extLst>
</a:theme>
</file>

<file path=docProps/app.xml><?xml version="1.0" encoding="utf-8"?>
<Properties xmlns="http://schemas.openxmlformats.org/officeDocument/2006/extended-properties" xmlns:vt="http://schemas.openxmlformats.org/officeDocument/2006/docPropsVTypes">
  <Template>Office Theme</Template>
  <TotalTime>5</TotalTime>
  <Words>466</Words>
  <Application>Microsoft Macintosh PowerPoint</Application>
  <PresentationFormat>Widescreen</PresentationFormat>
  <Paragraphs>16</Paragraphs>
  <Slides>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Calibri Light</vt:lpstr>
      <vt:lpstr>Office Theme</vt:lpstr>
      <vt:lpstr>LAUNCH Project Toolkits Less is More</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LAUNCH Project Toolkits Less is More</dc:title>
  <dc:creator>Glenn Arnade</dc:creator>
  <cp:lastModifiedBy>Glenn Arnade</cp:lastModifiedBy>
  <cp:revision>1</cp:revision>
  <dcterms:created xsi:type="dcterms:W3CDTF">2023-04-27T22:39:07Z</dcterms:created>
  <dcterms:modified xsi:type="dcterms:W3CDTF">2023-04-27T22:44:59Z</dcterms:modified>
</cp:coreProperties>
</file>