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62" r:id="rId5"/>
    <p:sldId id="263"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9836"/>
    <a:srgbClr val="3A5F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320" autoAdjust="0"/>
    <p:restoredTop sz="94660"/>
  </p:normalViewPr>
  <p:slideViewPr>
    <p:cSldViewPr snapToGrid="0">
      <p:cViewPr varScale="1">
        <p:scale>
          <a:sx n="105" d="100"/>
          <a:sy n="105" d="100"/>
        </p:scale>
        <p:origin x="216" y="5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BCE56-2936-4A78-A706-EFA4FB8571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ADF621-DAFF-4E7D-BFAD-1491A1EB70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7CD186-6951-4A49-AA3F-09DCEFF0F863}"/>
              </a:ext>
            </a:extLst>
          </p:cNvPr>
          <p:cNvSpPr>
            <a:spLocks noGrp="1"/>
          </p:cNvSpPr>
          <p:nvPr>
            <p:ph type="dt" sz="half" idx="10"/>
          </p:nvPr>
        </p:nvSpPr>
        <p:spPr/>
        <p:txBody>
          <a:bodyPr/>
          <a:lstStyle/>
          <a:p>
            <a:fld id="{9E486352-E732-43B9-ABAB-71FDB381286B}" type="datetimeFigureOut">
              <a:rPr lang="en-US" smtClean="0"/>
              <a:t>9/13/21</a:t>
            </a:fld>
            <a:endParaRPr lang="en-US"/>
          </a:p>
        </p:txBody>
      </p:sp>
      <p:sp>
        <p:nvSpPr>
          <p:cNvPr id="5" name="Footer Placeholder 4">
            <a:extLst>
              <a:ext uri="{FF2B5EF4-FFF2-40B4-BE49-F238E27FC236}">
                <a16:creationId xmlns:a16="http://schemas.microsoft.com/office/drawing/2014/main" id="{F78C3DBE-AEDC-4EB2-A665-2264C54959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A3E4F3-4C50-45F9-9FD8-7577EF4C96BF}"/>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2671380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FFF41-8B7E-472A-8A39-C159FB289B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E33D6C-4430-4688-9269-C7DF020D04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3A4A4B-A8F2-4D02-B2B1-9C669EDB9271}"/>
              </a:ext>
            </a:extLst>
          </p:cNvPr>
          <p:cNvSpPr>
            <a:spLocks noGrp="1"/>
          </p:cNvSpPr>
          <p:nvPr>
            <p:ph type="dt" sz="half" idx="10"/>
          </p:nvPr>
        </p:nvSpPr>
        <p:spPr/>
        <p:txBody>
          <a:bodyPr/>
          <a:lstStyle/>
          <a:p>
            <a:fld id="{9E486352-E732-43B9-ABAB-71FDB381286B}" type="datetimeFigureOut">
              <a:rPr lang="en-US" smtClean="0"/>
              <a:t>9/13/21</a:t>
            </a:fld>
            <a:endParaRPr lang="en-US"/>
          </a:p>
        </p:txBody>
      </p:sp>
      <p:sp>
        <p:nvSpPr>
          <p:cNvPr id="5" name="Footer Placeholder 4">
            <a:extLst>
              <a:ext uri="{FF2B5EF4-FFF2-40B4-BE49-F238E27FC236}">
                <a16:creationId xmlns:a16="http://schemas.microsoft.com/office/drawing/2014/main" id="{B915EBF8-F9B9-4F4A-BA93-1E13D6967A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B36958-922A-4949-9250-1DBE651384BB}"/>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1378329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6BC2B2-59DE-48AC-B5AC-ABB9664FE1A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EE8667-1741-4927-ABA5-28AD2C17462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5DDE2F-6C0E-47E2-A633-1357B84BBFEB}"/>
              </a:ext>
            </a:extLst>
          </p:cNvPr>
          <p:cNvSpPr>
            <a:spLocks noGrp="1"/>
          </p:cNvSpPr>
          <p:nvPr>
            <p:ph type="dt" sz="half" idx="10"/>
          </p:nvPr>
        </p:nvSpPr>
        <p:spPr/>
        <p:txBody>
          <a:bodyPr/>
          <a:lstStyle/>
          <a:p>
            <a:fld id="{9E486352-E732-43B9-ABAB-71FDB381286B}" type="datetimeFigureOut">
              <a:rPr lang="en-US" smtClean="0"/>
              <a:t>9/13/21</a:t>
            </a:fld>
            <a:endParaRPr lang="en-US"/>
          </a:p>
        </p:txBody>
      </p:sp>
      <p:sp>
        <p:nvSpPr>
          <p:cNvPr id="5" name="Footer Placeholder 4">
            <a:extLst>
              <a:ext uri="{FF2B5EF4-FFF2-40B4-BE49-F238E27FC236}">
                <a16:creationId xmlns:a16="http://schemas.microsoft.com/office/drawing/2014/main" id="{B4DD9246-6F45-4F94-96F7-C82D507B47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4B237-B5F2-4D63-B47F-F8D30660B056}"/>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2280757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CADE7-0DFD-49FB-B553-D3BD8697C7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79A281-BDDA-4142-8204-54B73F9CD7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394A79-6C8A-42FD-9AD4-CF3E06ED5878}"/>
              </a:ext>
            </a:extLst>
          </p:cNvPr>
          <p:cNvSpPr>
            <a:spLocks noGrp="1"/>
          </p:cNvSpPr>
          <p:nvPr>
            <p:ph type="dt" sz="half" idx="10"/>
          </p:nvPr>
        </p:nvSpPr>
        <p:spPr/>
        <p:txBody>
          <a:bodyPr/>
          <a:lstStyle/>
          <a:p>
            <a:fld id="{9E486352-E732-43B9-ABAB-71FDB381286B}" type="datetimeFigureOut">
              <a:rPr lang="en-US" smtClean="0"/>
              <a:t>9/13/21</a:t>
            </a:fld>
            <a:endParaRPr lang="en-US"/>
          </a:p>
        </p:txBody>
      </p:sp>
      <p:sp>
        <p:nvSpPr>
          <p:cNvPr id="5" name="Footer Placeholder 4">
            <a:extLst>
              <a:ext uri="{FF2B5EF4-FFF2-40B4-BE49-F238E27FC236}">
                <a16:creationId xmlns:a16="http://schemas.microsoft.com/office/drawing/2014/main" id="{8D51D750-7E9B-40BE-898D-D1043D0B35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3555D4-D3E8-4E68-8CE2-8795516F2A36}"/>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32830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41C74-616A-4B5C-ADDF-4FBD42290E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3BF47A-6EB5-444E-93CF-6EBF44F1A5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D9A35D2-3C98-4243-A827-CE4FF8EE9546}"/>
              </a:ext>
            </a:extLst>
          </p:cNvPr>
          <p:cNvSpPr>
            <a:spLocks noGrp="1"/>
          </p:cNvSpPr>
          <p:nvPr>
            <p:ph type="dt" sz="half" idx="10"/>
          </p:nvPr>
        </p:nvSpPr>
        <p:spPr/>
        <p:txBody>
          <a:bodyPr/>
          <a:lstStyle/>
          <a:p>
            <a:fld id="{9E486352-E732-43B9-ABAB-71FDB381286B}" type="datetimeFigureOut">
              <a:rPr lang="en-US" smtClean="0"/>
              <a:t>9/13/21</a:t>
            </a:fld>
            <a:endParaRPr lang="en-US"/>
          </a:p>
        </p:txBody>
      </p:sp>
      <p:sp>
        <p:nvSpPr>
          <p:cNvPr id="5" name="Footer Placeholder 4">
            <a:extLst>
              <a:ext uri="{FF2B5EF4-FFF2-40B4-BE49-F238E27FC236}">
                <a16:creationId xmlns:a16="http://schemas.microsoft.com/office/drawing/2014/main" id="{E32A8656-7279-41AB-AA93-E7FCD00C14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AA608C-D9DE-49A5-B445-AB7301E38A00}"/>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321455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B8A56-921D-4775-AF27-16F3355B18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8F5F8B-99A6-4892-BD38-6A82F9D661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19EADF-C2C1-4CF5-8AC2-854E0751145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81D25C-5394-453B-A68A-F7F6A5B0D54D}"/>
              </a:ext>
            </a:extLst>
          </p:cNvPr>
          <p:cNvSpPr>
            <a:spLocks noGrp="1"/>
          </p:cNvSpPr>
          <p:nvPr>
            <p:ph type="dt" sz="half" idx="10"/>
          </p:nvPr>
        </p:nvSpPr>
        <p:spPr/>
        <p:txBody>
          <a:bodyPr/>
          <a:lstStyle/>
          <a:p>
            <a:fld id="{9E486352-E732-43B9-ABAB-71FDB381286B}" type="datetimeFigureOut">
              <a:rPr lang="en-US" smtClean="0"/>
              <a:t>9/13/21</a:t>
            </a:fld>
            <a:endParaRPr lang="en-US"/>
          </a:p>
        </p:txBody>
      </p:sp>
      <p:sp>
        <p:nvSpPr>
          <p:cNvPr id="6" name="Footer Placeholder 5">
            <a:extLst>
              <a:ext uri="{FF2B5EF4-FFF2-40B4-BE49-F238E27FC236}">
                <a16:creationId xmlns:a16="http://schemas.microsoft.com/office/drawing/2014/main" id="{64CD9156-F716-42A6-AEC1-7B6BA14761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88E7CC-57EF-4451-A281-E7E42DD279FB}"/>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549186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577B3-C24F-45AC-A154-CF7564D59A6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E5049B-7B9B-4015-8075-4C8000C206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A9592C-23A0-4230-8E13-17523724BC8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A42E73-3481-4511-8941-EFF316B5AE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8B42D4-E723-411A-B565-18F215B8F8A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D403515-DAB1-4C08-BBB3-7C4BE6741DC1}"/>
              </a:ext>
            </a:extLst>
          </p:cNvPr>
          <p:cNvSpPr>
            <a:spLocks noGrp="1"/>
          </p:cNvSpPr>
          <p:nvPr>
            <p:ph type="dt" sz="half" idx="10"/>
          </p:nvPr>
        </p:nvSpPr>
        <p:spPr/>
        <p:txBody>
          <a:bodyPr/>
          <a:lstStyle/>
          <a:p>
            <a:fld id="{9E486352-E732-43B9-ABAB-71FDB381286B}" type="datetimeFigureOut">
              <a:rPr lang="en-US" smtClean="0"/>
              <a:t>9/13/21</a:t>
            </a:fld>
            <a:endParaRPr lang="en-US"/>
          </a:p>
        </p:txBody>
      </p:sp>
      <p:sp>
        <p:nvSpPr>
          <p:cNvPr id="8" name="Footer Placeholder 7">
            <a:extLst>
              <a:ext uri="{FF2B5EF4-FFF2-40B4-BE49-F238E27FC236}">
                <a16:creationId xmlns:a16="http://schemas.microsoft.com/office/drawing/2014/main" id="{957983C5-394A-49FD-B376-CF0C5D1826B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4FF0F3-EE03-49CF-B2EF-93C868795EE2}"/>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2681615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9C800-15AB-4E79-ABB8-E59D28CAB4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B5BC1EF-A4FA-47CA-B03F-16419C8D405B}"/>
              </a:ext>
            </a:extLst>
          </p:cNvPr>
          <p:cNvSpPr>
            <a:spLocks noGrp="1"/>
          </p:cNvSpPr>
          <p:nvPr>
            <p:ph type="dt" sz="half" idx="10"/>
          </p:nvPr>
        </p:nvSpPr>
        <p:spPr/>
        <p:txBody>
          <a:bodyPr/>
          <a:lstStyle/>
          <a:p>
            <a:fld id="{9E486352-E732-43B9-ABAB-71FDB381286B}" type="datetimeFigureOut">
              <a:rPr lang="en-US" smtClean="0"/>
              <a:t>9/13/21</a:t>
            </a:fld>
            <a:endParaRPr lang="en-US"/>
          </a:p>
        </p:txBody>
      </p:sp>
      <p:sp>
        <p:nvSpPr>
          <p:cNvPr id="4" name="Footer Placeholder 3">
            <a:extLst>
              <a:ext uri="{FF2B5EF4-FFF2-40B4-BE49-F238E27FC236}">
                <a16:creationId xmlns:a16="http://schemas.microsoft.com/office/drawing/2014/main" id="{1C855A64-214B-4A38-A930-EEDBF327AF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1FAE03-C2FD-43BA-83B2-3E9FD65501D5}"/>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484192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8AF1C4-0DF5-4D8A-86EE-DD81C7BC0148}"/>
              </a:ext>
            </a:extLst>
          </p:cNvPr>
          <p:cNvSpPr>
            <a:spLocks noGrp="1"/>
          </p:cNvSpPr>
          <p:nvPr>
            <p:ph type="dt" sz="half" idx="10"/>
          </p:nvPr>
        </p:nvSpPr>
        <p:spPr/>
        <p:txBody>
          <a:bodyPr/>
          <a:lstStyle/>
          <a:p>
            <a:fld id="{9E486352-E732-43B9-ABAB-71FDB381286B}" type="datetimeFigureOut">
              <a:rPr lang="en-US" smtClean="0"/>
              <a:t>9/13/21</a:t>
            </a:fld>
            <a:endParaRPr lang="en-US"/>
          </a:p>
        </p:txBody>
      </p:sp>
      <p:sp>
        <p:nvSpPr>
          <p:cNvPr id="3" name="Footer Placeholder 2">
            <a:extLst>
              <a:ext uri="{FF2B5EF4-FFF2-40B4-BE49-F238E27FC236}">
                <a16:creationId xmlns:a16="http://schemas.microsoft.com/office/drawing/2014/main" id="{FB6B2513-7A6A-498F-AC5D-B03334B1E7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0436A23-3C35-422E-AA6F-CCBF1A3EF2D2}"/>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3218195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76BD8-1307-46A5-89C9-3E63FFF205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953667-AB6A-4316-B763-7A41A49C37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E0D0BE-0014-4977-B9F7-EC355419AE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1A12CC-8B06-4293-99CB-3A789E5CF4D2}"/>
              </a:ext>
            </a:extLst>
          </p:cNvPr>
          <p:cNvSpPr>
            <a:spLocks noGrp="1"/>
          </p:cNvSpPr>
          <p:nvPr>
            <p:ph type="dt" sz="half" idx="10"/>
          </p:nvPr>
        </p:nvSpPr>
        <p:spPr/>
        <p:txBody>
          <a:bodyPr/>
          <a:lstStyle/>
          <a:p>
            <a:fld id="{9E486352-E732-43B9-ABAB-71FDB381286B}" type="datetimeFigureOut">
              <a:rPr lang="en-US" smtClean="0"/>
              <a:t>9/13/21</a:t>
            </a:fld>
            <a:endParaRPr lang="en-US"/>
          </a:p>
        </p:txBody>
      </p:sp>
      <p:sp>
        <p:nvSpPr>
          <p:cNvPr id="6" name="Footer Placeholder 5">
            <a:extLst>
              <a:ext uri="{FF2B5EF4-FFF2-40B4-BE49-F238E27FC236}">
                <a16:creationId xmlns:a16="http://schemas.microsoft.com/office/drawing/2014/main" id="{286913F8-A64E-443C-827B-EE575BAA67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7ADAFB-FA2E-4F39-8933-0CCFD17683BE}"/>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129723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0CDCF-EAEB-48CD-B53E-6C8D39BDE7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D402FA-EEE0-48E8-A6FD-2617C43001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ACD9B6D-CD2B-4E04-96FA-0EC8CC2A34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FBFD4F-E801-4403-9258-561225A22954}"/>
              </a:ext>
            </a:extLst>
          </p:cNvPr>
          <p:cNvSpPr>
            <a:spLocks noGrp="1"/>
          </p:cNvSpPr>
          <p:nvPr>
            <p:ph type="dt" sz="half" idx="10"/>
          </p:nvPr>
        </p:nvSpPr>
        <p:spPr/>
        <p:txBody>
          <a:bodyPr/>
          <a:lstStyle/>
          <a:p>
            <a:fld id="{9E486352-E732-43B9-ABAB-71FDB381286B}" type="datetimeFigureOut">
              <a:rPr lang="en-US" smtClean="0"/>
              <a:t>9/13/21</a:t>
            </a:fld>
            <a:endParaRPr lang="en-US"/>
          </a:p>
        </p:txBody>
      </p:sp>
      <p:sp>
        <p:nvSpPr>
          <p:cNvPr id="6" name="Footer Placeholder 5">
            <a:extLst>
              <a:ext uri="{FF2B5EF4-FFF2-40B4-BE49-F238E27FC236}">
                <a16:creationId xmlns:a16="http://schemas.microsoft.com/office/drawing/2014/main" id="{BE9820DC-FBC7-4001-8194-DFDF8B0CF1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1C9201-3EC8-4E2B-B3A4-65040B7AE997}"/>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1424014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E5706D-55F9-431D-8FD3-8539EAE50C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BEFA8A-D539-4469-AB20-01BEA724C2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9A4D47-173C-43CE-89B7-B818982929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486352-E732-43B9-ABAB-71FDB381286B}" type="datetimeFigureOut">
              <a:rPr lang="en-US" smtClean="0"/>
              <a:t>9/13/21</a:t>
            </a:fld>
            <a:endParaRPr lang="en-US"/>
          </a:p>
        </p:txBody>
      </p:sp>
      <p:sp>
        <p:nvSpPr>
          <p:cNvPr id="5" name="Footer Placeholder 4">
            <a:extLst>
              <a:ext uri="{FF2B5EF4-FFF2-40B4-BE49-F238E27FC236}">
                <a16:creationId xmlns:a16="http://schemas.microsoft.com/office/drawing/2014/main" id="{62AF60F9-DE56-4128-B554-8CF92A6C80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0654826-B180-4CAB-A027-3BEB3BD7E9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83A4E8-5A5C-4C57-BE56-829776CBE0DD}" type="slidenum">
              <a:rPr lang="en-US" smtClean="0"/>
              <a:t>‹#›</a:t>
            </a:fld>
            <a:endParaRPr lang="en-US"/>
          </a:p>
        </p:txBody>
      </p:sp>
    </p:spTree>
    <p:extLst>
      <p:ext uri="{BB962C8B-B14F-4D97-AF65-F5344CB8AC3E}">
        <p14:creationId xmlns:p14="http://schemas.microsoft.com/office/powerpoint/2010/main" val="1971447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epa.gov/sites/production/files/2019-11/documents/idle_free_schools_presentation.pdf"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hyperlink" Target="https://www.epa.gov/sites/production/files/2019-11/documents/idle_free_schools_presentation.pdf"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epa.gov/sites/production/files/2019-11/documents/idle_free_schools_presentation.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17130-7322-447C-AE0B-66329FB5FF0A}"/>
              </a:ext>
            </a:extLst>
          </p:cNvPr>
          <p:cNvSpPr>
            <a:spLocks noGrp="1"/>
          </p:cNvSpPr>
          <p:nvPr>
            <p:ph type="ctrTitle"/>
          </p:nvPr>
        </p:nvSpPr>
        <p:spPr/>
        <p:txBody>
          <a:bodyPr>
            <a:normAutofit fontScale="90000"/>
          </a:bodyPr>
          <a:lstStyle/>
          <a:p>
            <a:br>
              <a:rPr lang="en-US" dirty="0">
                <a:solidFill>
                  <a:srgbClr val="4E9836"/>
                </a:solidFill>
                <a:latin typeface="Gilroy ExtraBold" panose="00000900000000000000" pitchFamily="50" charset="0"/>
              </a:rPr>
            </a:br>
            <a:r>
              <a:rPr lang="en-US" dirty="0">
                <a:solidFill>
                  <a:srgbClr val="4E9836"/>
                </a:solidFill>
                <a:latin typeface="Gilroy ExtraBold" panose="00000900000000000000" pitchFamily="50" charset="0"/>
              </a:rPr>
              <a:t>LAUNCH Project Toolkits</a:t>
            </a:r>
            <a:br>
              <a:rPr lang="en-US" dirty="0">
                <a:solidFill>
                  <a:srgbClr val="4E9836"/>
                </a:solidFill>
                <a:latin typeface="Gilroy ExtraBold" panose="00000900000000000000" pitchFamily="50" charset="0"/>
              </a:rPr>
            </a:br>
            <a:r>
              <a:rPr lang="en-US" dirty="0">
                <a:solidFill>
                  <a:srgbClr val="3A5F7C"/>
                </a:solidFill>
                <a:latin typeface="Gilroy ExtraBold" panose="00000900000000000000" pitchFamily="50" charset="0"/>
              </a:rPr>
              <a:t>No Idle Zone</a:t>
            </a:r>
          </a:p>
        </p:txBody>
      </p:sp>
      <p:pic>
        <p:nvPicPr>
          <p:cNvPr id="5" name="Picture 4" descr="Logo, company name&#10;&#10;Description automatically generated">
            <a:extLst>
              <a:ext uri="{FF2B5EF4-FFF2-40B4-BE49-F238E27FC236}">
                <a16:creationId xmlns:a16="http://schemas.microsoft.com/office/drawing/2014/main" id="{960EB5FE-D28E-4AF2-9EAF-3716FD07C6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5428" y="4384916"/>
            <a:ext cx="2541144" cy="1350721"/>
          </a:xfrm>
          <a:prstGeom prst="rect">
            <a:avLst/>
          </a:prstGeom>
        </p:spPr>
      </p:pic>
    </p:spTree>
    <p:extLst>
      <p:ext uri="{BB962C8B-B14F-4D97-AF65-F5344CB8AC3E}">
        <p14:creationId xmlns:p14="http://schemas.microsoft.com/office/powerpoint/2010/main" val="1075778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E36BB89-ED09-4E94-89D7-4375C4FD2096}"/>
              </a:ext>
            </a:extLst>
          </p:cNvPr>
          <p:cNvSpPr txBox="1">
            <a:spLocks/>
          </p:cNvSpPr>
          <p:nvPr/>
        </p:nvSpPr>
        <p:spPr>
          <a:xfrm>
            <a:off x="8805076" y="0"/>
            <a:ext cx="3386924" cy="5926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1800" dirty="0">
                <a:solidFill>
                  <a:srgbClr val="4E9836"/>
                </a:solidFill>
                <a:latin typeface="Gilroy ExtraBold" panose="00000900000000000000" pitchFamily="50" charset="0"/>
              </a:rPr>
              <a:t>LAUNCH Project Toolkits</a:t>
            </a:r>
          </a:p>
          <a:p>
            <a:pPr algn="r">
              <a:lnSpc>
                <a:spcPct val="100000"/>
              </a:lnSpc>
            </a:pPr>
            <a:r>
              <a:rPr lang="en-US" sz="1200" dirty="0">
                <a:solidFill>
                  <a:srgbClr val="3A5F7C"/>
                </a:solidFill>
                <a:latin typeface="Gilroy ExtraBold" panose="00000900000000000000" pitchFamily="50" charset="0"/>
              </a:rPr>
              <a:t>GRADESOFGREEN.ORG</a:t>
            </a:r>
            <a:endParaRPr lang="en-US" sz="1200" dirty="0"/>
          </a:p>
        </p:txBody>
      </p:sp>
      <p:pic>
        <p:nvPicPr>
          <p:cNvPr id="7" name="Picture 6" descr="Background pattern&#10;&#10;Description automatically generated">
            <a:extLst>
              <a:ext uri="{FF2B5EF4-FFF2-40B4-BE49-F238E27FC236}">
                <a16:creationId xmlns:a16="http://schemas.microsoft.com/office/drawing/2014/main" id="{CEAB0458-D3FA-46EB-9506-69A57E68D2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5833533"/>
            <a:ext cx="838200" cy="1024467"/>
          </a:xfrm>
          <a:prstGeom prst="rect">
            <a:avLst/>
          </a:prstGeom>
        </p:spPr>
      </p:pic>
      <p:sp>
        <p:nvSpPr>
          <p:cNvPr id="4" name="TextBox 3">
            <a:extLst>
              <a:ext uri="{FF2B5EF4-FFF2-40B4-BE49-F238E27FC236}">
                <a16:creationId xmlns:a16="http://schemas.microsoft.com/office/drawing/2014/main" id="{5F388D5B-FACA-7944-AD0A-99E3B244E492}"/>
              </a:ext>
            </a:extLst>
          </p:cNvPr>
          <p:cNvSpPr txBox="1"/>
          <p:nvPr/>
        </p:nvSpPr>
        <p:spPr>
          <a:xfrm>
            <a:off x="6696222" y="1305341"/>
            <a:ext cx="4657578" cy="3970318"/>
          </a:xfrm>
          <a:prstGeom prst="rect">
            <a:avLst/>
          </a:prstGeom>
          <a:noFill/>
        </p:spPr>
        <p:txBody>
          <a:bodyPr wrap="square" rtlCol="0">
            <a:spAutoFit/>
          </a:bodyPr>
          <a:lstStyle/>
          <a:p>
            <a:pPr fontAlgn="base"/>
            <a:r>
              <a:rPr lang="en-US" b="1" dirty="0">
                <a:solidFill>
                  <a:srgbClr val="4A4A4A"/>
                </a:solidFill>
                <a:latin typeface="Gilroy-ExtraBold" pitchFamily="2" charset="77"/>
              </a:rPr>
              <a:t>Human Activities Cause Air Pollution</a:t>
            </a:r>
          </a:p>
          <a:p>
            <a:pPr fontAlgn="base"/>
            <a:endParaRPr lang="en-US" dirty="0">
              <a:solidFill>
                <a:srgbClr val="4A4A4A"/>
              </a:solidFill>
              <a:latin typeface="Gilroy-Light" pitchFamily="2" charset="77"/>
            </a:endParaRPr>
          </a:p>
          <a:p>
            <a:pPr fontAlgn="base"/>
            <a:r>
              <a:rPr lang="en-US" dirty="0">
                <a:solidFill>
                  <a:srgbClr val="4A4A4A"/>
                </a:solidFill>
                <a:latin typeface="Gilroy-Light" pitchFamily="2" charset="77"/>
              </a:rPr>
              <a:t>Every day human activities such as driving and manufacturing add greenhouse gasses and particulates to our air. </a:t>
            </a:r>
          </a:p>
          <a:p>
            <a:pPr fontAlgn="base"/>
            <a:endParaRPr lang="en-US" dirty="0">
              <a:solidFill>
                <a:srgbClr val="4A4A4A"/>
              </a:solidFill>
              <a:latin typeface="Gilroy-Light" pitchFamily="2" charset="77"/>
            </a:endParaRPr>
          </a:p>
          <a:p>
            <a:pPr fontAlgn="base"/>
            <a:r>
              <a:rPr lang="en-US" dirty="0">
                <a:solidFill>
                  <a:srgbClr val="4A4A4A"/>
                </a:solidFill>
                <a:latin typeface="Gilroy-Light" pitchFamily="2" charset="77"/>
              </a:rPr>
              <a:t>These gasses and particulates cause air pollution which can be bad for the environment and our health. </a:t>
            </a:r>
          </a:p>
          <a:p>
            <a:pPr fontAlgn="base"/>
            <a:endParaRPr lang="en-US" dirty="0">
              <a:solidFill>
                <a:srgbClr val="4A4A4A"/>
              </a:solidFill>
              <a:latin typeface="Gilroy-Light" pitchFamily="2" charset="77"/>
            </a:endParaRPr>
          </a:p>
          <a:p>
            <a:pPr fontAlgn="base"/>
            <a:r>
              <a:rPr lang="en-US" dirty="0">
                <a:solidFill>
                  <a:srgbClr val="4A4A4A"/>
                </a:solidFill>
                <a:latin typeface="Gilroy-Light" pitchFamily="2" charset="77"/>
              </a:rPr>
              <a:t>Additionally, these harmful gasses absorb heat from the sun and add to the already increasing temperature of the earth’s atmosphere.</a:t>
            </a:r>
          </a:p>
        </p:txBody>
      </p:sp>
      <p:pic>
        <p:nvPicPr>
          <p:cNvPr id="8" name="Picture 7" descr="A picture containing text, grass, screenshot&#10;&#10;Description automatically generated">
            <a:extLst>
              <a:ext uri="{FF2B5EF4-FFF2-40B4-BE49-F238E27FC236}">
                <a16:creationId xmlns:a16="http://schemas.microsoft.com/office/drawing/2014/main" id="{3A464911-2B4C-4F48-A8E6-2218C76A9235}"/>
              </a:ext>
            </a:extLst>
          </p:cNvPr>
          <p:cNvPicPr>
            <a:picLocks noChangeAspect="1"/>
          </p:cNvPicPr>
          <p:nvPr/>
        </p:nvPicPr>
        <p:blipFill rotWithShape="1">
          <a:blip r:embed="rId3">
            <a:extLst>
              <a:ext uri="{28A0092B-C50C-407E-A947-70E740481C1C}">
                <a14:useLocalDpi xmlns:a14="http://schemas.microsoft.com/office/drawing/2010/main" val="0"/>
              </a:ext>
            </a:extLst>
          </a:blip>
          <a:srcRect b="61872"/>
          <a:stretch/>
        </p:blipFill>
        <p:spPr>
          <a:xfrm>
            <a:off x="639492" y="1348578"/>
            <a:ext cx="5456508" cy="4160843"/>
          </a:xfrm>
          <a:prstGeom prst="rect">
            <a:avLst/>
          </a:prstGeom>
        </p:spPr>
      </p:pic>
    </p:spTree>
    <p:extLst>
      <p:ext uri="{BB962C8B-B14F-4D97-AF65-F5344CB8AC3E}">
        <p14:creationId xmlns:p14="http://schemas.microsoft.com/office/powerpoint/2010/main" val="4137480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E36BB89-ED09-4E94-89D7-4375C4FD2096}"/>
              </a:ext>
            </a:extLst>
          </p:cNvPr>
          <p:cNvSpPr txBox="1">
            <a:spLocks/>
          </p:cNvSpPr>
          <p:nvPr/>
        </p:nvSpPr>
        <p:spPr>
          <a:xfrm>
            <a:off x="8805076" y="0"/>
            <a:ext cx="3386924" cy="5926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1800">
                <a:solidFill>
                  <a:srgbClr val="4E9836"/>
                </a:solidFill>
                <a:latin typeface="Gilroy ExtraBold" panose="00000900000000000000" pitchFamily="50" charset="0"/>
              </a:rPr>
              <a:t>LAUNCH Project Toolkits</a:t>
            </a:r>
          </a:p>
          <a:p>
            <a:pPr algn="r">
              <a:lnSpc>
                <a:spcPct val="100000"/>
              </a:lnSpc>
            </a:pPr>
            <a:r>
              <a:rPr lang="en-US" sz="1200">
                <a:solidFill>
                  <a:srgbClr val="3A5F7C"/>
                </a:solidFill>
                <a:latin typeface="Gilroy ExtraBold" panose="00000900000000000000" pitchFamily="50" charset="0"/>
              </a:rPr>
              <a:t>GRADESOFGREEN.ORG</a:t>
            </a:r>
            <a:endParaRPr lang="en-US" sz="1200" dirty="0"/>
          </a:p>
        </p:txBody>
      </p:sp>
      <p:pic>
        <p:nvPicPr>
          <p:cNvPr id="7" name="Picture 6" descr="Background pattern&#10;&#10;Description automatically generated">
            <a:extLst>
              <a:ext uri="{FF2B5EF4-FFF2-40B4-BE49-F238E27FC236}">
                <a16:creationId xmlns:a16="http://schemas.microsoft.com/office/drawing/2014/main" id="{CEAB0458-D3FA-46EB-9506-69A57E68D2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5833533"/>
            <a:ext cx="838200" cy="1024467"/>
          </a:xfrm>
          <a:prstGeom prst="rect">
            <a:avLst/>
          </a:prstGeom>
        </p:spPr>
      </p:pic>
      <p:sp>
        <p:nvSpPr>
          <p:cNvPr id="4" name="TextBox 3">
            <a:extLst>
              <a:ext uri="{FF2B5EF4-FFF2-40B4-BE49-F238E27FC236}">
                <a16:creationId xmlns:a16="http://schemas.microsoft.com/office/drawing/2014/main" id="{5F388D5B-FACA-7944-AD0A-99E3B244E492}"/>
              </a:ext>
            </a:extLst>
          </p:cNvPr>
          <p:cNvSpPr txBox="1"/>
          <p:nvPr/>
        </p:nvSpPr>
        <p:spPr>
          <a:xfrm>
            <a:off x="431460" y="1720840"/>
            <a:ext cx="5227269" cy="3416320"/>
          </a:xfrm>
          <a:prstGeom prst="rect">
            <a:avLst/>
          </a:prstGeom>
          <a:noFill/>
        </p:spPr>
        <p:txBody>
          <a:bodyPr wrap="square" rtlCol="0">
            <a:spAutoFit/>
          </a:bodyPr>
          <a:lstStyle/>
          <a:p>
            <a:pPr fontAlgn="base"/>
            <a:r>
              <a:rPr lang="en-US" b="1" dirty="0">
                <a:solidFill>
                  <a:srgbClr val="4A4A4A"/>
                </a:solidFill>
                <a:latin typeface="Gilroy-ExtraBold" pitchFamily="2" charset="77"/>
              </a:rPr>
              <a:t>Transportation creates pollution</a:t>
            </a:r>
          </a:p>
          <a:p>
            <a:pPr fontAlgn="base"/>
            <a:endParaRPr lang="en-US" dirty="0">
              <a:solidFill>
                <a:srgbClr val="4A4A4A"/>
              </a:solidFill>
              <a:latin typeface="Gilroy-Light" pitchFamily="2" charset="77"/>
            </a:endParaRPr>
          </a:p>
          <a:p>
            <a:pPr fontAlgn="base"/>
            <a:r>
              <a:rPr lang="en-US" dirty="0">
                <a:solidFill>
                  <a:srgbClr val="4A4A4A"/>
                </a:solidFill>
                <a:latin typeface="Gilroy-Light" pitchFamily="2" charset="77"/>
              </a:rPr>
              <a:t>The EPA has identified 188 Hazardous Air Pollutants also known as Air Toxics. </a:t>
            </a:r>
          </a:p>
          <a:p>
            <a:pPr fontAlgn="base"/>
            <a:endParaRPr lang="en-US" dirty="0">
              <a:solidFill>
                <a:srgbClr val="4A4A4A"/>
              </a:solidFill>
              <a:latin typeface="Gilroy-Light" pitchFamily="2" charset="77"/>
            </a:endParaRPr>
          </a:p>
          <a:p>
            <a:pPr fontAlgn="base"/>
            <a:r>
              <a:rPr lang="en-US" dirty="0">
                <a:solidFill>
                  <a:srgbClr val="4A4A4A"/>
                </a:solidFill>
                <a:latin typeface="Gilroy-Light" pitchFamily="2" charset="77"/>
              </a:rPr>
              <a:t>Many of these come from cars and trucks that are on our roads every day. </a:t>
            </a:r>
          </a:p>
          <a:p>
            <a:pPr fontAlgn="base"/>
            <a:endParaRPr lang="en-US" dirty="0">
              <a:solidFill>
                <a:srgbClr val="4A4A4A"/>
              </a:solidFill>
              <a:latin typeface="Gilroy-Light" pitchFamily="2" charset="77"/>
            </a:endParaRPr>
          </a:p>
          <a:p>
            <a:pPr fontAlgn="base"/>
            <a:r>
              <a:rPr lang="en-US" dirty="0">
                <a:solidFill>
                  <a:srgbClr val="4A4A4A"/>
                </a:solidFill>
                <a:latin typeface="Gilroy-Light" pitchFamily="2" charset="77"/>
              </a:rPr>
              <a:t>Pollution emitted from cars and trucks are </a:t>
            </a:r>
            <a:r>
              <a:rPr lang="en-US" dirty="0">
                <a:solidFill>
                  <a:srgbClr val="4A4A4A"/>
                </a:solidFill>
                <a:latin typeface="Gilroy Light" pitchFamily="2" charset="77"/>
              </a:rPr>
              <a:t>called Mobile Source Air Toxics and are the largest contributor to air pollution in the US (</a:t>
            </a:r>
            <a:r>
              <a:rPr lang="en-US" dirty="0">
                <a:solidFill>
                  <a:srgbClr val="1A9B80"/>
                </a:solidFill>
                <a:latin typeface="Gilroy Light" pitchFamily="2" charset="77"/>
                <a:hlinkClick r:id="rId3">
                  <a:extLst>
                    <a:ext uri="{A12FA001-AC4F-418D-AE19-62706E023703}">
                      <ahyp:hlinkClr xmlns:ahyp="http://schemas.microsoft.com/office/drawing/2018/hyperlinkcolor" val="tx"/>
                    </a:ext>
                  </a:extLst>
                </a:hlinkClick>
              </a:rPr>
              <a:t>US EPA</a:t>
            </a:r>
            <a:r>
              <a:rPr lang="en-US" dirty="0">
                <a:solidFill>
                  <a:srgbClr val="4A4A4A"/>
                </a:solidFill>
                <a:latin typeface="Gilroy Light" pitchFamily="2" charset="77"/>
              </a:rPr>
              <a:t>).</a:t>
            </a:r>
          </a:p>
        </p:txBody>
      </p:sp>
      <p:pic>
        <p:nvPicPr>
          <p:cNvPr id="11" name="Picture 10" descr="A picture containing text, grass, screenshot&#10;&#10;Description automatically generated">
            <a:extLst>
              <a:ext uri="{FF2B5EF4-FFF2-40B4-BE49-F238E27FC236}">
                <a16:creationId xmlns:a16="http://schemas.microsoft.com/office/drawing/2014/main" id="{EBB43A5E-FCB9-D849-9B88-07EA894B9FB9}"/>
              </a:ext>
            </a:extLst>
          </p:cNvPr>
          <p:cNvPicPr>
            <a:picLocks noChangeAspect="1"/>
          </p:cNvPicPr>
          <p:nvPr/>
        </p:nvPicPr>
        <p:blipFill rotWithShape="1">
          <a:blip r:embed="rId4">
            <a:extLst>
              <a:ext uri="{28A0092B-C50C-407E-A947-70E740481C1C}">
                <a14:useLocalDpi xmlns:a14="http://schemas.microsoft.com/office/drawing/2010/main" val="0"/>
              </a:ext>
            </a:extLst>
          </a:blip>
          <a:srcRect b="61872"/>
          <a:stretch/>
        </p:blipFill>
        <p:spPr>
          <a:xfrm>
            <a:off x="6304032" y="1348578"/>
            <a:ext cx="5456508" cy="4160843"/>
          </a:xfrm>
          <a:prstGeom prst="rect">
            <a:avLst/>
          </a:prstGeom>
        </p:spPr>
      </p:pic>
    </p:spTree>
    <p:extLst>
      <p:ext uri="{BB962C8B-B14F-4D97-AF65-F5344CB8AC3E}">
        <p14:creationId xmlns:p14="http://schemas.microsoft.com/office/powerpoint/2010/main" val="3469585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E36BB89-ED09-4E94-89D7-4375C4FD2096}"/>
              </a:ext>
            </a:extLst>
          </p:cNvPr>
          <p:cNvSpPr txBox="1">
            <a:spLocks/>
          </p:cNvSpPr>
          <p:nvPr/>
        </p:nvSpPr>
        <p:spPr>
          <a:xfrm>
            <a:off x="8805076" y="0"/>
            <a:ext cx="3386924" cy="5926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1800" dirty="0">
                <a:solidFill>
                  <a:srgbClr val="4E9836"/>
                </a:solidFill>
                <a:latin typeface="Gilroy ExtraBold" panose="00000900000000000000" pitchFamily="50" charset="0"/>
              </a:rPr>
              <a:t>LAUNCH Project Toolkits</a:t>
            </a:r>
          </a:p>
          <a:p>
            <a:pPr algn="r">
              <a:lnSpc>
                <a:spcPct val="100000"/>
              </a:lnSpc>
            </a:pPr>
            <a:r>
              <a:rPr lang="en-US" sz="1200" dirty="0">
                <a:solidFill>
                  <a:srgbClr val="3A5F7C"/>
                </a:solidFill>
                <a:latin typeface="Gilroy ExtraBold" panose="00000900000000000000" pitchFamily="50" charset="0"/>
              </a:rPr>
              <a:t>GRADESOFGREEN.ORG</a:t>
            </a:r>
            <a:endParaRPr lang="en-US" sz="1200" dirty="0"/>
          </a:p>
        </p:txBody>
      </p:sp>
      <p:pic>
        <p:nvPicPr>
          <p:cNvPr id="7" name="Picture 6" descr="Background pattern&#10;&#10;Description automatically generated">
            <a:extLst>
              <a:ext uri="{FF2B5EF4-FFF2-40B4-BE49-F238E27FC236}">
                <a16:creationId xmlns:a16="http://schemas.microsoft.com/office/drawing/2014/main" id="{CEAB0458-D3FA-46EB-9506-69A57E68D2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5833533"/>
            <a:ext cx="838200" cy="1024467"/>
          </a:xfrm>
          <a:prstGeom prst="rect">
            <a:avLst/>
          </a:prstGeom>
        </p:spPr>
      </p:pic>
      <p:sp>
        <p:nvSpPr>
          <p:cNvPr id="4" name="TextBox 3">
            <a:extLst>
              <a:ext uri="{FF2B5EF4-FFF2-40B4-BE49-F238E27FC236}">
                <a16:creationId xmlns:a16="http://schemas.microsoft.com/office/drawing/2014/main" id="{5F388D5B-FACA-7944-AD0A-99E3B244E492}"/>
              </a:ext>
            </a:extLst>
          </p:cNvPr>
          <p:cNvSpPr txBox="1"/>
          <p:nvPr/>
        </p:nvSpPr>
        <p:spPr>
          <a:xfrm>
            <a:off x="6977575" y="1032219"/>
            <a:ext cx="4795325" cy="4524315"/>
          </a:xfrm>
          <a:prstGeom prst="rect">
            <a:avLst/>
          </a:prstGeom>
          <a:noFill/>
        </p:spPr>
        <p:txBody>
          <a:bodyPr wrap="square" rtlCol="0">
            <a:spAutoFit/>
          </a:bodyPr>
          <a:lstStyle/>
          <a:p>
            <a:pPr fontAlgn="base"/>
            <a:r>
              <a:rPr lang="en-US" b="1" dirty="0">
                <a:solidFill>
                  <a:srgbClr val="4A4A4A"/>
                </a:solidFill>
                <a:latin typeface="Gilroy-ExtraBold" pitchFamily="2" charset="77"/>
              </a:rPr>
              <a:t>Pollution affects everyone</a:t>
            </a:r>
            <a:r>
              <a:rPr lang="en-US" b="1">
                <a:solidFill>
                  <a:srgbClr val="4A4A4A"/>
                </a:solidFill>
                <a:latin typeface="Gilroy-ExtraBold" pitchFamily="2" charset="77"/>
              </a:rPr>
              <a:t>, especially kids!</a:t>
            </a:r>
            <a:endParaRPr lang="en-US" b="1" dirty="0">
              <a:solidFill>
                <a:srgbClr val="4A4A4A"/>
              </a:solidFill>
              <a:latin typeface="Gilroy-ExtraBold" pitchFamily="2" charset="77"/>
            </a:endParaRPr>
          </a:p>
          <a:p>
            <a:pPr fontAlgn="base"/>
            <a:endParaRPr lang="en-US" dirty="0">
              <a:solidFill>
                <a:srgbClr val="4A4A4A"/>
              </a:solidFill>
              <a:latin typeface="Gilroy-Light" pitchFamily="2" charset="77"/>
            </a:endParaRPr>
          </a:p>
          <a:p>
            <a:pPr fontAlgn="base"/>
            <a:r>
              <a:rPr lang="en-US" dirty="0">
                <a:solidFill>
                  <a:srgbClr val="4A4A4A"/>
                </a:solidFill>
                <a:latin typeface="Gilroy-Light" pitchFamily="2" charset="77"/>
              </a:rPr>
              <a:t>Toxins from cars and trucks have proven to cause serious health effects such as asthma and cancer. </a:t>
            </a:r>
          </a:p>
          <a:p>
            <a:pPr fontAlgn="base"/>
            <a:endParaRPr lang="en-US" dirty="0">
              <a:solidFill>
                <a:srgbClr val="4A4A4A"/>
              </a:solidFill>
              <a:latin typeface="Gilroy-Light" pitchFamily="2" charset="77"/>
            </a:endParaRPr>
          </a:p>
          <a:p>
            <a:pPr fontAlgn="base"/>
            <a:r>
              <a:rPr lang="en-US" dirty="0">
                <a:solidFill>
                  <a:srgbClr val="4A4A4A"/>
                </a:solidFill>
                <a:latin typeface="Gilroy-Light" pitchFamily="2" charset="77"/>
              </a:rPr>
              <a:t>Children are even more at risk when surrounded by these toxins because their lungs are still developing. </a:t>
            </a:r>
          </a:p>
          <a:p>
            <a:pPr fontAlgn="base"/>
            <a:endParaRPr lang="en-US" dirty="0">
              <a:solidFill>
                <a:srgbClr val="4A4A4A"/>
              </a:solidFill>
              <a:latin typeface="Gilroy-Light" pitchFamily="2" charset="77"/>
            </a:endParaRPr>
          </a:p>
          <a:p>
            <a:pPr fontAlgn="base"/>
            <a:r>
              <a:rPr lang="en-US" dirty="0">
                <a:solidFill>
                  <a:srgbClr val="4A4A4A"/>
                </a:solidFill>
                <a:latin typeface="Gilroy-Light" pitchFamily="2" charset="77"/>
              </a:rPr>
              <a:t>It is proven that when children are exposed to high levels of toxic air they are more likely to develop asthma, respiratory problems and other health complications. </a:t>
            </a:r>
            <a:r>
              <a:rPr lang="en-US" dirty="0">
                <a:solidFill>
                  <a:srgbClr val="4A4A4A"/>
                </a:solidFill>
                <a:latin typeface="Gilroy Light" pitchFamily="2" charset="77"/>
              </a:rPr>
              <a:t>(</a:t>
            </a:r>
            <a:r>
              <a:rPr lang="en-US" dirty="0">
                <a:solidFill>
                  <a:srgbClr val="1A9B80"/>
                </a:solidFill>
                <a:latin typeface="Gilroy Light" pitchFamily="2" charset="77"/>
                <a:hlinkClick r:id="rId3">
                  <a:extLst>
                    <a:ext uri="{A12FA001-AC4F-418D-AE19-62706E023703}">
                      <ahyp:hlinkClr xmlns:ahyp="http://schemas.microsoft.com/office/drawing/2018/hyperlinkcolor" val="tx"/>
                    </a:ext>
                  </a:extLst>
                </a:hlinkClick>
              </a:rPr>
              <a:t>US EPA</a:t>
            </a:r>
            <a:r>
              <a:rPr lang="en-US" dirty="0">
                <a:solidFill>
                  <a:srgbClr val="4A4A4A"/>
                </a:solidFill>
                <a:latin typeface="Gilroy Light" pitchFamily="2" charset="77"/>
              </a:rPr>
              <a:t>)</a:t>
            </a:r>
          </a:p>
          <a:p>
            <a:pPr fontAlgn="base"/>
            <a:endParaRPr lang="en-US" dirty="0">
              <a:latin typeface="Gilroy Light" pitchFamily="2" charset="77"/>
            </a:endParaRPr>
          </a:p>
        </p:txBody>
      </p:sp>
      <p:pic>
        <p:nvPicPr>
          <p:cNvPr id="8" name="Picture 7" descr="A picture containing text, grass, screenshot&#10;&#10;Description automatically generated">
            <a:extLst>
              <a:ext uri="{FF2B5EF4-FFF2-40B4-BE49-F238E27FC236}">
                <a16:creationId xmlns:a16="http://schemas.microsoft.com/office/drawing/2014/main" id="{66D08EFF-25DE-E241-A2A7-E3CA74A7E8FA}"/>
              </a:ext>
            </a:extLst>
          </p:cNvPr>
          <p:cNvPicPr>
            <a:picLocks noChangeAspect="1"/>
          </p:cNvPicPr>
          <p:nvPr/>
        </p:nvPicPr>
        <p:blipFill rotWithShape="1">
          <a:blip r:embed="rId4">
            <a:extLst>
              <a:ext uri="{28A0092B-C50C-407E-A947-70E740481C1C}">
                <a14:useLocalDpi xmlns:a14="http://schemas.microsoft.com/office/drawing/2010/main" val="0"/>
              </a:ext>
            </a:extLst>
          </a:blip>
          <a:srcRect t="38563" b="30667"/>
          <a:stretch/>
        </p:blipFill>
        <p:spPr>
          <a:xfrm>
            <a:off x="315375" y="1650346"/>
            <a:ext cx="5780625" cy="3557308"/>
          </a:xfrm>
          <a:prstGeom prst="rect">
            <a:avLst/>
          </a:prstGeom>
        </p:spPr>
      </p:pic>
    </p:spTree>
    <p:extLst>
      <p:ext uri="{BB962C8B-B14F-4D97-AF65-F5344CB8AC3E}">
        <p14:creationId xmlns:p14="http://schemas.microsoft.com/office/powerpoint/2010/main" val="736240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6DDF47E-3F1E-AE45-B7F0-168FC4D535E3}"/>
              </a:ext>
            </a:extLst>
          </p:cNvPr>
          <p:cNvSpPr txBox="1"/>
          <p:nvPr/>
        </p:nvSpPr>
        <p:spPr>
          <a:xfrm>
            <a:off x="597474" y="1720839"/>
            <a:ext cx="4795325" cy="3416320"/>
          </a:xfrm>
          <a:prstGeom prst="rect">
            <a:avLst/>
          </a:prstGeom>
          <a:noFill/>
        </p:spPr>
        <p:txBody>
          <a:bodyPr wrap="square" rtlCol="0">
            <a:spAutoFit/>
          </a:bodyPr>
          <a:lstStyle/>
          <a:p>
            <a:pPr fontAlgn="base"/>
            <a:r>
              <a:rPr lang="en-US" b="1" dirty="0">
                <a:solidFill>
                  <a:srgbClr val="4A4A4A"/>
                </a:solidFill>
                <a:latin typeface="Gilroy-ExtraBold" pitchFamily="2" charset="77"/>
              </a:rPr>
              <a:t>Idling cars create pollution around schools</a:t>
            </a:r>
            <a:endParaRPr lang="en-US" dirty="0">
              <a:solidFill>
                <a:srgbClr val="4A4A4A"/>
              </a:solidFill>
              <a:latin typeface="Gilroy-Light" pitchFamily="2" charset="77"/>
            </a:endParaRPr>
          </a:p>
          <a:p>
            <a:pPr fontAlgn="base"/>
            <a:endParaRPr lang="en-US" dirty="0">
              <a:solidFill>
                <a:srgbClr val="4A4A4A"/>
              </a:solidFill>
              <a:latin typeface="Gilroy-Light" pitchFamily="2" charset="77"/>
            </a:endParaRPr>
          </a:p>
          <a:p>
            <a:pPr fontAlgn="base"/>
            <a:r>
              <a:rPr lang="en-US" dirty="0">
                <a:solidFill>
                  <a:srgbClr val="4A4A4A"/>
                </a:solidFill>
                <a:latin typeface="Gilroy-Light" pitchFamily="2" charset="77"/>
              </a:rPr>
              <a:t>Studies at school’s have shown that many parents tend to idle their vehicles when waiting to pick up their students and there are elevated levels of air toxics during these afternoon pickup times. </a:t>
            </a:r>
          </a:p>
          <a:p>
            <a:pPr fontAlgn="base"/>
            <a:endParaRPr lang="en-US" dirty="0">
              <a:solidFill>
                <a:srgbClr val="4A4A4A"/>
              </a:solidFill>
              <a:latin typeface="Gilroy-Light" pitchFamily="2" charset="77"/>
            </a:endParaRPr>
          </a:p>
          <a:p>
            <a:pPr fontAlgn="base"/>
            <a:r>
              <a:rPr lang="en-US" dirty="0">
                <a:solidFill>
                  <a:srgbClr val="4A4A4A"/>
                </a:solidFill>
                <a:latin typeface="Gilroy-Light" pitchFamily="2" charset="77"/>
              </a:rPr>
              <a:t>While children’s lungs are especially susceptible to air pollution, limiting idling can dramatically reduce these pollutants and children’s exposure to </a:t>
            </a:r>
            <a:r>
              <a:rPr lang="en-US" dirty="0">
                <a:solidFill>
                  <a:srgbClr val="4A4A4A"/>
                </a:solidFill>
                <a:latin typeface="Gilroy Light" pitchFamily="2" charset="77"/>
              </a:rPr>
              <a:t>them (</a:t>
            </a:r>
            <a:r>
              <a:rPr lang="en-US" dirty="0">
                <a:solidFill>
                  <a:srgbClr val="1A9B80"/>
                </a:solidFill>
                <a:latin typeface="Gilroy Light" pitchFamily="2" charset="77"/>
                <a:hlinkClick r:id="rId2">
                  <a:extLst>
                    <a:ext uri="{A12FA001-AC4F-418D-AE19-62706E023703}">
                      <ahyp:hlinkClr xmlns:ahyp="http://schemas.microsoft.com/office/drawing/2018/hyperlinkcolor" val="tx"/>
                    </a:ext>
                  </a:extLst>
                </a:hlinkClick>
              </a:rPr>
              <a:t>US EPA</a:t>
            </a:r>
            <a:r>
              <a:rPr lang="en-US" dirty="0">
                <a:solidFill>
                  <a:srgbClr val="4A4A4A"/>
                </a:solidFill>
                <a:latin typeface="Gilroy Light" pitchFamily="2" charset="77"/>
              </a:rPr>
              <a:t>).</a:t>
            </a:r>
          </a:p>
        </p:txBody>
      </p:sp>
      <p:pic>
        <p:nvPicPr>
          <p:cNvPr id="7" name="Picture 6" descr="A picture containing text, grass, screenshot&#10;&#10;Description automatically generated">
            <a:extLst>
              <a:ext uri="{FF2B5EF4-FFF2-40B4-BE49-F238E27FC236}">
                <a16:creationId xmlns:a16="http://schemas.microsoft.com/office/drawing/2014/main" id="{C64B893C-F083-DE44-BD54-C45C76FF7705}"/>
              </a:ext>
            </a:extLst>
          </p:cNvPr>
          <p:cNvPicPr>
            <a:picLocks noChangeAspect="1"/>
          </p:cNvPicPr>
          <p:nvPr/>
        </p:nvPicPr>
        <p:blipFill rotWithShape="1">
          <a:blip r:embed="rId3">
            <a:extLst>
              <a:ext uri="{28A0092B-C50C-407E-A947-70E740481C1C}">
                <a14:useLocalDpi xmlns:a14="http://schemas.microsoft.com/office/drawing/2010/main" val="0"/>
              </a:ext>
            </a:extLst>
          </a:blip>
          <a:srcRect t="69333"/>
          <a:stretch/>
        </p:blipFill>
        <p:spPr>
          <a:xfrm>
            <a:off x="6096000" y="1650345"/>
            <a:ext cx="5799959" cy="3557308"/>
          </a:xfrm>
          <a:prstGeom prst="rect">
            <a:avLst/>
          </a:prstGeom>
        </p:spPr>
      </p:pic>
    </p:spTree>
    <p:extLst>
      <p:ext uri="{BB962C8B-B14F-4D97-AF65-F5344CB8AC3E}">
        <p14:creationId xmlns:p14="http://schemas.microsoft.com/office/powerpoint/2010/main" val="21921189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83</TotalTime>
  <Words>291</Words>
  <Application>Microsoft Macintosh PowerPoint</Application>
  <PresentationFormat>Widescreen</PresentationFormat>
  <Paragraphs>33</Paragraphs>
  <Slides>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vt:i4>
      </vt:variant>
    </vt:vector>
  </HeadingPairs>
  <TitlesOfParts>
    <vt:vector size="13" baseType="lpstr">
      <vt:lpstr>Arial</vt:lpstr>
      <vt:lpstr>Calibri</vt:lpstr>
      <vt:lpstr>Calibri Light</vt:lpstr>
      <vt:lpstr>Gilroy ExtraBold</vt:lpstr>
      <vt:lpstr>Gilroy Light</vt:lpstr>
      <vt:lpstr>Gilroy-ExtraBold</vt:lpstr>
      <vt:lpstr>Gilroy-Light</vt:lpstr>
      <vt:lpstr>Office Theme</vt:lpstr>
      <vt:lpstr> LAUNCH Project Toolkits No Idle Zone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 Project Toolkits Gilroy Extra Bold</dc:title>
  <dc:creator>James Saracini</dc:creator>
  <cp:lastModifiedBy>Katie Teshima</cp:lastModifiedBy>
  <cp:revision>13</cp:revision>
  <dcterms:created xsi:type="dcterms:W3CDTF">2021-07-08T23:53:37Z</dcterms:created>
  <dcterms:modified xsi:type="dcterms:W3CDTF">2021-09-13T18:38:25Z</dcterms:modified>
</cp:coreProperties>
</file>