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0"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9836"/>
    <a:srgbClr val="3A5F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83" autoAdjust="0"/>
    <p:restoredTop sz="94660"/>
  </p:normalViewPr>
  <p:slideViewPr>
    <p:cSldViewPr snapToGrid="0">
      <p:cViewPr varScale="1">
        <p:scale>
          <a:sx n="81" d="100"/>
          <a:sy n="81" d="100"/>
        </p:scale>
        <p:origin x="208"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C2C547-5722-F24C-9257-E15B85FFABA4}" type="datetimeFigureOut">
              <a:rPr lang="en-US" smtClean="0"/>
              <a:t>7/27/23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C60BC5-1196-9441-8D86-4F7B3EE65C78}" type="slidenum">
              <a:rPr lang="en-US" smtClean="0"/>
              <a:t>‹#›</a:t>
            </a:fld>
            <a:endParaRPr lang="en-US"/>
          </a:p>
        </p:txBody>
      </p:sp>
    </p:spTree>
    <p:extLst>
      <p:ext uri="{BB962C8B-B14F-4D97-AF65-F5344CB8AC3E}">
        <p14:creationId xmlns:p14="http://schemas.microsoft.com/office/powerpoint/2010/main" val="3283407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C60BC5-1196-9441-8D86-4F7B3EE65C78}" type="slidenum">
              <a:rPr lang="en-US" smtClean="0"/>
              <a:t>3</a:t>
            </a:fld>
            <a:endParaRPr lang="en-US"/>
          </a:p>
        </p:txBody>
      </p:sp>
    </p:spTree>
    <p:extLst>
      <p:ext uri="{BB962C8B-B14F-4D97-AF65-F5344CB8AC3E}">
        <p14:creationId xmlns:p14="http://schemas.microsoft.com/office/powerpoint/2010/main" val="2386918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BCE56-2936-4A78-A706-EFA4FB8571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ADF621-DAFF-4E7D-BFAD-1491A1EB70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7CD186-6951-4A49-AA3F-09DCEFF0F863}"/>
              </a:ext>
            </a:extLst>
          </p:cNvPr>
          <p:cNvSpPr>
            <a:spLocks noGrp="1"/>
          </p:cNvSpPr>
          <p:nvPr>
            <p:ph type="dt" sz="half" idx="10"/>
          </p:nvPr>
        </p:nvSpPr>
        <p:spPr/>
        <p:txBody>
          <a:bodyPr/>
          <a:lstStyle/>
          <a:p>
            <a:fld id="{9E486352-E732-43B9-ABAB-71FDB381286B}" type="datetimeFigureOut">
              <a:rPr lang="en-US" smtClean="0"/>
              <a:t>7/27/23</a:t>
            </a:fld>
            <a:endParaRPr lang="en-US"/>
          </a:p>
        </p:txBody>
      </p:sp>
      <p:sp>
        <p:nvSpPr>
          <p:cNvPr id="5" name="Footer Placeholder 4">
            <a:extLst>
              <a:ext uri="{FF2B5EF4-FFF2-40B4-BE49-F238E27FC236}">
                <a16:creationId xmlns:a16="http://schemas.microsoft.com/office/drawing/2014/main" id="{F78C3DBE-AEDC-4EB2-A665-2264C54959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A3E4F3-4C50-45F9-9FD8-7577EF4C96BF}"/>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2671380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FFF41-8B7E-472A-8A39-C159FB289B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E33D6C-4430-4688-9269-C7DF020D04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3A4A4B-A8F2-4D02-B2B1-9C669EDB9271}"/>
              </a:ext>
            </a:extLst>
          </p:cNvPr>
          <p:cNvSpPr>
            <a:spLocks noGrp="1"/>
          </p:cNvSpPr>
          <p:nvPr>
            <p:ph type="dt" sz="half" idx="10"/>
          </p:nvPr>
        </p:nvSpPr>
        <p:spPr/>
        <p:txBody>
          <a:bodyPr/>
          <a:lstStyle/>
          <a:p>
            <a:fld id="{9E486352-E732-43B9-ABAB-71FDB381286B}" type="datetimeFigureOut">
              <a:rPr lang="en-US" smtClean="0"/>
              <a:t>7/27/23</a:t>
            </a:fld>
            <a:endParaRPr lang="en-US"/>
          </a:p>
        </p:txBody>
      </p:sp>
      <p:sp>
        <p:nvSpPr>
          <p:cNvPr id="5" name="Footer Placeholder 4">
            <a:extLst>
              <a:ext uri="{FF2B5EF4-FFF2-40B4-BE49-F238E27FC236}">
                <a16:creationId xmlns:a16="http://schemas.microsoft.com/office/drawing/2014/main" id="{B915EBF8-F9B9-4F4A-BA93-1E13D6967A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B36958-922A-4949-9250-1DBE651384BB}"/>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1378329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6BC2B2-59DE-48AC-B5AC-ABB9664FE1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EE8667-1741-4927-ABA5-28AD2C1746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5DDE2F-6C0E-47E2-A633-1357B84BBFEB}"/>
              </a:ext>
            </a:extLst>
          </p:cNvPr>
          <p:cNvSpPr>
            <a:spLocks noGrp="1"/>
          </p:cNvSpPr>
          <p:nvPr>
            <p:ph type="dt" sz="half" idx="10"/>
          </p:nvPr>
        </p:nvSpPr>
        <p:spPr/>
        <p:txBody>
          <a:bodyPr/>
          <a:lstStyle/>
          <a:p>
            <a:fld id="{9E486352-E732-43B9-ABAB-71FDB381286B}" type="datetimeFigureOut">
              <a:rPr lang="en-US" smtClean="0"/>
              <a:t>7/27/23</a:t>
            </a:fld>
            <a:endParaRPr lang="en-US"/>
          </a:p>
        </p:txBody>
      </p:sp>
      <p:sp>
        <p:nvSpPr>
          <p:cNvPr id="5" name="Footer Placeholder 4">
            <a:extLst>
              <a:ext uri="{FF2B5EF4-FFF2-40B4-BE49-F238E27FC236}">
                <a16:creationId xmlns:a16="http://schemas.microsoft.com/office/drawing/2014/main" id="{B4DD9246-6F45-4F94-96F7-C82D507B47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A4B237-B5F2-4D63-B47F-F8D30660B056}"/>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228075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CADE7-0DFD-49FB-B553-D3BD8697C7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79A281-BDDA-4142-8204-54B73F9CD7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394A79-6C8A-42FD-9AD4-CF3E06ED5878}"/>
              </a:ext>
            </a:extLst>
          </p:cNvPr>
          <p:cNvSpPr>
            <a:spLocks noGrp="1"/>
          </p:cNvSpPr>
          <p:nvPr>
            <p:ph type="dt" sz="half" idx="10"/>
          </p:nvPr>
        </p:nvSpPr>
        <p:spPr/>
        <p:txBody>
          <a:bodyPr/>
          <a:lstStyle/>
          <a:p>
            <a:fld id="{9E486352-E732-43B9-ABAB-71FDB381286B}" type="datetimeFigureOut">
              <a:rPr lang="en-US" smtClean="0"/>
              <a:t>7/27/23</a:t>
            </a:fld>
            <a:endParaRPr lang="en-US"/>
          </a:p>
        </p:txBody>
      </p:sp>
      <p:sp>
        <p:nvSpPr>
          <p:cNvPr id="5" name="Footer Placeholder 4">
            <a:extLst>
              <a:ext uri="{FF2B5EF4-FFF2-40B4-BE49-F238E27FC236}">
                <a16:creationId xmlns:a16="http://schemas.microsoft.com/office/drawing/2014/main" id="{8D51D750-7E9B-40BE-898D-D1043D0B35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3555D4-D3E8-4E68-8CE2-8795516F2A36}"/>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32830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1C74-616A-4B5C-ADDF-4FBD42290E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3BF47A-6EB5-444E-93CF-6EBF44F1A5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9A35D2-3C98-4243-A827-CE4FF8EE9546}"/>
              </a:ext>
            </a:extLst>
          </p:cNvPr>
          <p:cNvSpPr>
            <a:spLocks noGrp="1"/>
          </p:cNvSpPr>
          <p:nvPr>
            <p:ph type="dt" sz="half" idx="10"/>
          </p:nvPr>
        </p:nvSpPr>
        <p:spPr/>
        <p:txBody>
          <a:bodyPr/>
          <a:lstStyle/>
          <a:p>
            <a:fld id="{9E486352-E732-43B9-ABAB-71FDB381286B}" type="datetimeFigureOut">
              <a:rPr lang="en-US" smtClean="0"/>
              <a:t>7/27/23</a:t>
            </a:fld>
            <a:endParaRPr lang="en-US"/>
          </a:p>
        </p:txBody>
      </p:sp>
      <p:sp>
        <p:nvSpPr>
          <p:cNvPr id="5" name="Footer Placeholder 4">
            <a:extLst>
              <a:ext uri="{FF2B5EF4-FFF2-40B4-BE49-F238E27FC236}">
                <a16:creationId xmlns:a16="http://schemas.microsoft.com/office/drawing/2014/main" id="{E32A8656-7279-41AB-AA93-E7FCD00C14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AA608C-D9DE-49A5-B445-AB7301E38A00}"/>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321455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B8A56-921D-4775-AF27-16F3355B18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8F5F8B-99A6-4892-BD38-6A82F9D661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9EADF-C2C1-4CF5-8AC2-854E075114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81D25C-5394-453B-A68A-F7F6A5B0D54D}"/>
              </a:ext>
            </a:extLst>
          </p:cNvPr>
          <p:cNvSpPr>
            <a:spLocks noGrp="1"/>
          </p:cNvSpPr>
          <p:nvPr>
            <p:ph type="dt" sz="half" idx="10"/>
          </p:nvPr>
        </p:nvSpPr>
        <p:spPr/>
        <p:txBody>
          <a:bodyPr/>
          <a:lstStyle/>
          <a:p>
            <a:fld id="{9E486352-E732-43B9-ABAB-71FDB381286B}" type="datetimeFigureOut">
              <a:rPr lang="en-US" smtClean="0"/>
              <a:t>7/27/23</a:t>
            </a:fld>
            <a:endParaRPr lang="en-US"/>
          </a:p>
        </p:txBody>
      </p:sp>
      <p:sp>
        <p:nvSpPr>
          <p:cNvPr id="6" name="Footer Placeholder 5">
            <a:extLst>
              <a:ext uri="{FF2B5EF4-FFF2-40B4-BE49-F238E27FC236}">
                <a16:creationId xmlns:a16="http://schemas.microsoft.com/office/drawing/2014/main" id="{64CD9156-F716-42A6-AEC1-7B6BA14761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88E7CC-57EF-4451-A281-E7E42DD279FB}"/>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54918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577B3-C24F-45AC-A154-CF7564D59A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E5049B-7B9B-4015-8075-4C8000C206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A9592C-23A0-4230-8E13-17523724BC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A42E73-3481-4511-8941-EFF316B5AE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8B42D4-E723-411A-B565-18F215B8F8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403515-DAB1-4C08-BBB3-7C4BE6741DC1}"/>
              </a:ext>
            </a:extLst>
          </p:cNvPr>
          <p:cNvSpPr>
            <a:spLocks noGrp="1"/>
          </p:cNvSpPr>
          <p:nvPr>
            <p:ph type="dt" sz="half" idx="10"/>
          </p:nvPr>
        </p:nvSpPr>
        <p:spPr/>
        <p:txBody>
          <a:bodyPr/>
          <a:lstStyle/>
          <a:p>
            <a:fld id="{9E486352-E732-43B9-ABAB-71FDB381286B}" type="datetimeFigureOut">
              <a:rPr lang="en-US" smtClean="0"/>
              <a:t>7/27/23</a:t>
            </a:fld>
            <a:endParaRPr lang="en-US"/>
          </a:p>
        </p:txBody>
      </p:sp>
      <p:sp>
        <p:nvSpPr>
          <p:cNvPr id="8" name="Footer Placeholder 7">
            <a:extLst>
              <a:ext uri="{FF2B5EF4-FFF2-40B4-BE49-F238E27FC236}">
                <a16:creationId xmlns:a16="http://schemas.microsoft.com/office/drawing/2014/main" id="{957983C5-394A-49FD-B376-CF0C5D1826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4FF0F3-EE03-49CF-B2EF-93C868795EE2}"/>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268161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9C800-15AB-4E79-ABB8-E59D28CAB4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5BC1EF-A4FA-47CA-B03F-16419C8D405B}"/>
              </a:ext>
            </a:extLst>
          </p:cNvPr>
          <p:cNvSpPr>
            <a:spLocks noGrp="1"/>
          </p:cNvSpPr>
          <p:nvPr>
            <p:ph type="dt" sz="half" idx="10"/>
          </p:nvPr>
        </p:nvSpPr>
        <p:spPr/>
        <p:txBody>
          <a:bodyPr/>
          <a:lstStyle/>
          <a:p>
            <a:fld id="{9E486352-E732-43B9-ABAB-71FDB381286B}" type="datetimeFigureOut">
              <a:rPr lang="en-US" smtClean="0"/>
              <a:t>7/27/23</a:t>
            </a:fld>
            <a:endParaRPr lang="en-US"/>
          </a:p>
        </p:txBody>
      </p:sp>
      <p:sp>
        <p:nvSpPr>
          <p:cNvPr id="4" name="Footer Placeholder 3">
            <a:extLst>
              <a:ext uri="{FF2B5EF4-FFF2-40B4-BE49-F238E27FC236}">
                <a16:creationId xmlns:a16="http://schemas.microsoft.com/office/drawing/2014/main" id="{1C855A64-214B-4A38-A930-EEDBF327AF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1FAE03-C2FD-43BA-83B2-3E9FD65501D5}"/>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484192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8AF1C4-0DF5-4D8A-86EE-DD81C7BC0148}"/>
              </a:ext>
            </a:extLst>
          </p:cNvPr>
          <p:cNvSpPr>
            <a:spLocks noGrp="1"/>
          </p:cNvSpPr>
          <p:nvPr>
            <p:ph type="dt" sz="half" idx="10"/>
          </p:nvPr>
        </p:nvSpPr>
        <p:spPr/>
        <p:txBody>
          <a:bodyPr/>
          <a:lstStyle/>
          <a:p>
            <a:fld id="{9E486352-E732-43B9-ABAB-71FDB381286B}" type="datetimeFigureOut">
              <a:rPr lang="en-US" smtClean="0"/>
              <a:t>7/27/23</a:t>
            </a:fld>
            <a:endParaRPr lang="en-US"/>
          </a:p>
        </p:txBody>
      </p:sp>
      <p:sp>
        <p:nvSpPr>
          <p:cNvPr id="3" name="Footer Placeholder 2">
            <a:extLst>
              <a:ext uri="{FF2B5EF4-FFF2-40B4-BE49-F238E27FC236}">
                <a16:creationId xmlns:a16="http://schemas.microsoft.com/office/drawing/2014/main" id="{FB6B2513-7A6A-498F-AC5D-B03334B1E7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436A23-3C35-422E-AA6F-CCBF1A3EF2D2}"/>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3218195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76BD8-1307-46A5-89C9-3E63FFF205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953667-AB6A-4316-B763-7A41A49C37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E0D0BE-0014-4977-B9F7-EC355419AE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1A12CC-8B06-4293-99CB-3A789E5CF4D2}"/>
              </a:ext>
            </a:extLst>
          </p:cNvPr>
          <p:cNvSpPr>
            <a:spLocks noGrp="1"/>
          </p:cNvSpPr>
          <p:nvPr>
            <p:ph type="dt" sz="half" idx="10"/>
          </p:nvPr>
        </p:nvSpPr>
        <p:spPr/>
        <p:txBody>
          <a:bodyPr/>
          <a:lstStyle/>
          <a:p>
            <a:fld id="{9E486352-E732-43B9-ABAB-71FDB381286B}" type="datetimeFigureOut">
              <a:rPr lang="en-US" smtClean="0"/>
              <a:t>7/27/23</a:t>
            </a:fld>
            <a:endParaRPr lang="en-US"/>
          </a:p>
        </p:txBody>
      </p:sp>
      <p:sp>
        <p:nvSpPr>
          <p:cNvPr id="6" name="Footer Placeholder 5">
            <a:extLst>
              <a:ext uri="{FF2B5EF4-FFF2-40B4-BE49-F238E27FC236}">
                <a16:creationId xmlns:a16="http://schemas.microsoft.com/office/drawing/2014/main" id="{286913F8-A64E-443C-827B-EE575BAA67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7ADAFB-FA2E-4F39-8933-0CCFD17683BE}"/>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129723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0CDCF-EAEB-48CD-B53E-6C8D39BDE7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D402FA-EEE0-48E8-A6FD-2617C43001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CD9B6D-CD2B-4E04-96FA-0EC8CC2A3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FBFD4F-E801-4403-9258-561225A22954}"/>
              </a:ext>
            </a:extLst>
          </p:cNvPr>
          <p:cNvSpPr>
            <a:spLocks noGrp="1"/>
          </p:cNvSpPr>
          <p:nvPr>
            <p:ph type="dt" sz="half" idx="10"/>
          </p:nvPr>
        </p:nvSpPr>
        <p:spPr/>
        <p:txBody>
          <a:bodyPr/>
          <a:lstStyle/>
          <a:p>
            <a:fld id="{9E486352-E732-43B9-ABAB-71FDB381286B}" type="datetimeFigureOut">
              <a:rPr lang="en-US" smtClean="0"/>
              <a:t>7/27/23</a:t>
            </a:fld>
            <a:endParaRPr lang="en-US"/>
          </a:p>
        </p:txBody>
      </p:sp>
      <p:sp>
        <p:nvSpPr>
          <p:cNvPr id="6" name="Footer Placeholder 5">
            <a:extLst>
              <a:ext uri="{FF2B5EF4-FFF2-40B4-BE49-F238E27FC236}">
                <a16:creationId xmlns:a16="http://schemas.microsoft.com/office/drawing/2014/main" id="{BE9820DC-FBC7-4001-8194-DFDF8B0CF1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C9201-3EC8-4E2B-B3A4-65040B7AE997}"/>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142401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E5706D-55F9-431D-8FD3-8539EAE50C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BEFA8A-D539-4469-AB20-01BEA724C2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9A4D47-173C-43CE-89B7-B818982929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86352-E732-43B9-ABAB-71FDB381286B}" type="datetimeFigureOut">
              <a:rPr lang="en-US" smtClean="0"/>
              <a:t>7/27/23</a:t>
            </a:fld>
            <a:endParaRPr lang="en-US"/>
          </a:p>
        </p:txBody>
      </p:sp>
      <p:sp>
        <p:nvSpPr>
          <p:cNvPr id="5" name="Footer Placeholder 4">
            <a:extLst>
              <a:ext uri="{FF2B5EF4-FFF2-40B4-BE49-F238E27FC236}">
                <a16:creationId xmlns:a16="http://schemas.microsoft.com/office/drawing/2014/main" id="{62AF60F9-DE56-4128-B554-8CF92A6C80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654826-B180-4CAB-A027-3BEB3BD7E9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3A4E8-5A5C-4C57-BE56-829776CBE0DD}" type="slidenum">
              <a:rPr lang="en-US" smtClean="0"/>
              <a:t>‹#›</a:t>
            </a:fld>
            <a:endParaRPr lang="en-US"/>
          </a:p>
        </p:txBody>
      </p:sp>
    </p:spTree>
    <p:extLst>
      <p:ext uri="{BB962C8B-B14F-4D97-AF65-F5344CB8AC3E}">
        <p14:creationId xmlns:p14="http://schemas.microsoft.com/office/powerpoint/2010/main" val="1971447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17130-7322-447C-AE0B-66329FB5FF0A}"/>
              </a:ext>
            </a:extLst>
          </p:cNvPr>
          <p:cNvSpPr>
            <a:spLocks noGrp="1"/>
          </p:cNvSpPr>
          <p:nvPr>
            <p:ph type="ctrTitle"/>
          </p:nvPr>
        </p:nvSpPr>
        <p:spPr/>
        <p:txBody>
          <a:bodyPr>
            <a:normAutofit fontScale="90000"/>
          </a:bodyPr>
          <a:lstStyle/>
          <a:p>
            <a:br>
              <a:rPr lang="en-US" dirty="0">
                <a:solidFill>
                  <a:srgbClr val="4E9836"/>
                </a:solidFill>
                <a:latin typeface="Gilroy ExtraBold" panose="00000900000000000000" pitchFamily="50" charset="0"/>
              </a:rPr>
            </a:br>
            <a:r>
              <a:rPr lang="en-US" dirty="0">
                <a:solidFill>
                  <a:srgbClr val="4E9836"/>
                </a:solidFill>
                <a:latin typeface="Gilroy ExtraBold" panose="00000900000000000000" pitchFamily="50" charset="0"/>
              </a:rPr>
              <a:t>LAUNCH Project Toolkits</a:t>
            </a:r>
            <a:br>
              <a:rPr lang="en-US" dirty="0">
                <a:solidFill>
                  <a:srgbClr val="4E9836"/>
                </a:solidFill>
                <a:latin typeface="Gilroy ExtraBold" panose="00000900000000000000" pitchFamily="50" charset="0"/>
              </a:rPr>
            </a:br>
            <a:r>
              <a:rPr lang="en-US" dirty="0">
                <a:solidFill>
                  <a:srgbClr val="3A5F7C"/>
                </a:solidFill>
                <a:latin typeface="Gilroy ExtraBold" panose="00000900000000000000" pitchFamily="50" charset="0"/>
              </a:rPr>
              <a:t>Plan an Edible Garden</a:t>
            </a:r>
          </a:p>
        </p:txBody>
      </p:sp>
      <p:pic>
        <p:nvPicPr>
          <p:cNvPr id="5" name="Picture 4" descr="Logo, company name&#10;&#10;Description automatically generated">
            <a:extLst>
              <a:ext uri="{FF2B5EF4-FFF2-40B4-BE49-F238E27FC236}">
                <a16:creationId xmlns:a16="http://schemas.microsoft.com/office/drawing/2014/main" id="{960EB5FE-D28E-4AF2-9EAF-3716FD07C6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5428" y="4384916"/>
            <a:ext cx="2541144" cy="1350721"/>
          </a:xfrm>
          <a:prstGeom prst="rect">
            <a:avLst/>
          </a:prstGeom>
        </p:spPr>
      </p:pic>
    </p:spTree>
    <p:extLst>
      <p:ext uri="{BB962C8B-B14F-4D97-AF65-F5344CB8AC3E}">
        <p14:creationId xmlns:p14="http://schemas.microsoft.com/office/powerpoint/2010/main" val="1075778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E36BB89-ED09-4E94-89D7-4375C4FD2096}"/>
              </a:ext>
            </a:extLst>
          </p:cNvPr>
          <p:cNvSpPr txBox="1">
            <a:spLocks/>
          </p:cNvSpPr>
          <p:nvPr/>
        </p:nvSpPr>
        <p:spPr>
          <a:xfrm>
            <a:off x="8805076" y="0"/>
            <a:ext cx="3386924" cy="5926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00000"/>
              </a:lnSpc>
            </a:pPr>
            <a:r>
              <a:rPr lang="en-US" sz="1800">
                <a:solidFill>
                  <a:srgbClr val="4E9836"/>
                </a:solidFill>
                <a:latin typeface="Gilroy ExtraBold" panose="00000900000000000000" pitchFamily="50" charset="0"/>
              </a:rPr>
              <a:t>LAUNCH Project Toolkits</a:t>
            </a:r>
          </a:p>
          <a:p>
            <a:pPr algn="r">
              <a:lnSpc>
                <a:spcPct val="100000"/>
              </a:lnSpc>
            </a:pPr>
            <a:r>
              <a:rPr lang="en-US" sz="1200">
                <a:solidFill>
                  <a:srgbClr val="3A5F7C"/>
                </a:solidFill>
                <a:latin typeface="Gilroy ExtraBold" panose="00000900000000000000" pitchFamily="50" charset="0"/>
              </a:rPr>
              <a:t>GRADESOFGREEN.ORG</a:t>
            </a:r>
            <a:endParaRPr lang="en-US" sz="1200" dirty="0"/>
          </a:p>
        </p:txBody>
      </p:sp>
      <p:pic>
        <p:nvPicPr>
          <p:cNvPr id="7" name="Picture 6" descr="Background pattern&#10;&#10;Description automatically generated">
            <a:extLst>
              <a:ext uri="{FF2B5EF4-FFF2-40B4-BE49-F238E27FC236}">
                <a16:creationId xmlns:a16="http://schemas.microsoft.com/office/drawing/2014/main" id="{CEAB0458-D3FA-46EB-9506-69A57E68D2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5833533"/>
            <a:ext cx="838200" cy="1024467"/>
          </a:xfrm>
          <a:prstGeom prst="rect">
            <a:avLst/>
          </a:prstGeom>
        </p:spPr>
      </p:pic>
      <p:sp>
        <p:nvSpPr>
          <p:cNvPr id="4" name="TextBox 3">
            <a:extLst>
              <a:ext uri="{FF2B5EF4-FFF2-40B4-BE49-F238E27FC236}">
                <a16:creationId xmlns:a16="http://schemas.microsoft.com/office/drawing/2014/main" id="{5F388D5B-FACA-7944-AD0A-99E3B244E492}"/>
              </a:ext>
            </a:extLst>
          </p:cNvPr>
          <p:cNvSpPr txBox="1"/>
          <p:nvPr/>
        </p:nvSpPr>
        <p:spPr>
          <a:xfrm>
            <a:off x="6397435" y="1720839"/>
            <a:ext cx="5184965" cy="3970318"/>
          </a:xfrm>
          <a:prstGeom prst="rect">
            <a:avLst/>
          </a:prstGeom>
          <a:noFill/>
        </p:spPr>
        <p:txBody>
          <a:bodyPr wrap="square" rtlCol="0">
            <a:spAutoFit/>
          </a:bodyPr>
          <a:lstStyle/>
          <a:p>
            <a:r>
              <a:rPr lang="en-US" sz="2400" b="1" dirty="0"/>
              <a:t>Edible Gardens Reduce Carbon Emissions</a:t>
            </a:r>
            <a:endParaRPr lang="en-US" sz="2400" dirty="0"/>
          </a:p>
          <a:p>
            <a:endParaRPr lang="en-US" sz="2400" dirty="0"/>
          </a:p>
          <a:p>
            <a:r>
              <a:rPr lang="en-US" sz="2000" dirty="0"/>
              <a:t>Growing food in a school, home, or community garden reduces carbon emissions. Transporting fruits and vegetables from a farm to our markets means trucks, planes, and ships are producing carbon emissions, which are harmful to our planet. In fact, food transportation creates one fifth of the total emissions of the food industry. Also, fresh-picked food from a garden doesn’t need plastic packaging!</a:t>
            </a:r>
            <a:endParaRPr lang="en-US" sz="2800" dirty="0">
              <a:latin typeface="Gilroy Light" pitchFamily="2" charset="77"/>
            </a:endParaRPr>
          </a:p>
        </p:txBody>
      </p:sp>
      <p:pic>
        <p:nvPicPr>
          <p:cNvPr id="5" name="Picture 4">
            <a:extLst>
              <a:ext uri="{FF2B5EF4-FFF2-40B4-BE49-F238E27FC236}">
                <a16:creationId xmlns:a16="http://schemas.microsoft.com/office/drawing/2014/main" id="{332CCA95-DED5-1A46-9010-5806FA6112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0271" y="1158764"/>
            <a:ext cx="4179854" cy="4540469"/>
          </a:xfrm>
          <a:prstGeom prst="rect">
            <a:avLst/>
          </a:prstGeom>
        </p:spPr>
      </p:pic>
    </p:spTree>
    <p:extLst>
      <p:ext uri="{BB962C8B-B14F-4D97-AF65-F5344CB8AC3E}">
        <p14:creationId xmlns:p14="http://schemas.microsoft.com/office/powerpoint/2010/main" val="413748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E36BB89-ED09-4E94-89D7-4375C4FD2096}"/>
              </a:ext>
            </a:extLst>
          </p:cNvPr>
          <p:cNvSpPr txBox="1">
            <a:spLocks/>
          </p:cNvSpPr>
          <p:nvPr/>
        </p:nvSpPr>
        <p:spPr>
          <a:xfrm>
            <a:off x="8805076" y="0"/>
            <a:ext cx="3386924" cy="5926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00000"/>
              </a:lnSpc>
            </a:pPr>
            <a:r>
              <a:rPr lang="en-US" sz="1800" dirty="0">
                <a:solidFill>
                  <a:srgbClr val="4E9836"/>
                </a:solidFill>
                <a:latin typeface="Gilroy ExtraBold" panose="00000900000000000000" pitchFamily="50" charset="0"/>
              </a:rPr>
              <a:t>LAUNCH Project Toolkits</a:t>
            </a:r>
          </a:p>
          <a:p>
            <a:pPr algn="r">
              <a:lnSpc>
                <a:spcPct val="100000"/>
              </a:lnSpc>
            </a:pPr>
            <a:r>
              <a:rPr lang="en-US" sz="1200" dirty="0">
                <a:solidFill>
                  <a:srgbClr val="3A5F7C"/>
                </a:solidFill>
                <a:latin typeface="Gilroy ExtraBold" panose="00000900000000000000" pitchFamily="50" charset="0"/>
              </a:rPr>
              <a:t>GRADESOFGREEN.ORG</a:t>
            </a:r>
            <a:endParaRPr lang="en-US" sz="1200" dirty="0"/>
          </a:p>
        </p:txBody>
      </p:sp>
      <p:pic>
        <p:nvPicPr>
          <p:cNvPr id="7" name="Picture 6" descr="Background pattern&#10;&#10;Description automatically generated">
            <a:extLst>
              <a:ext uri="{FF2B5EF4-FFF2-40B4-BE49-F238E27FC236}">
                <a16:creationId xmlns:a16="http://schemas.microsoft.com/office/drawing/2014/main" id="{CEAB0458-D3FA-46EB-9506-69A57E68D2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5833533"/>
            <a:ext cx="838200" cy="1024467"/>
          </a:xfrm>
          <a:prstGeom prst="rect">
            <a:avLst/>
          </a:prstGeom>
        </p:spPr>
      </p:pic>
      <p:sp>
        <p:nvSpPr>
          <p:cNvPr id="8" name="TextBox 7">
            <a:extLst>
              <a:ext uri="{FF2B5EF4-FFF2-40B4-BE49-F238E27FC236}">
                <a16:creationId xmlns:a16="http://schemas.microsoft.com/office/drawing/2014/main" id="{4D8ED99D-5FF7-0D4B-97CB-E7012641A9F5}"/>
              </a:ext>
            </a:extLst>
          </p:cNvPr>
          <p:cNvSpPr txBox="1"/>
          <p:nvPr/>
        </p:nvSpPr>
        <p:spPr>
          <a:xfrm>
            <a:off x="911035" y="1351507"/>
            <a:ext cx="5184965" cy="4093428"/>
          </a:xfrm>
          <a:prstGeom prst="rect">
            <a:avLst/>
          </a:prstGeom>
          <a:noFill/>
        </p:spPr>
        <p:txBody>
          <a:bodyPr wrap="square" rtlCol="0">
            <a:spAutoFit/>
          </a:bodyPr>
          <a:lstStyle/>
          <a:p>
            <a:r>
              <a:rPr lang="en-US" sz="2800" b="1" dirty="0"/>
              <a:t>It’s Better for Your Body</a:t>
            </a:r>
            <a:endParaRPr lang="en-US" sz="2800" dirty="0"/>
          </a:p>
          <a:p>
            <a:endParaRPr lang="en-US" sz="3600" dirty="0"/>
          </a:p>
          <a:p>
            <a:r>
              <a:rPr lang="en-US" sz="2800" dirty="0"/>
              <a:t>Garden-grown food is better for our health. Because we pick our fruits and vegetables later on in the growth cycle, there’s more nutrients in garden produce than large-scale agriculture produce. Plus, you save money! </a:t>
            </a:r>
            <a:endParaRPr lang="en-US" sz="3600" dirty="0"/>
          </a:p>
        </p:txBody>
      </p:sp>
      <p:pic>
        <p:nvPicPr>
          <p:cNvPr id="4" name="Picture 3" descr="A cartoon of a person with vegetables&#10;&#10;Description automatically generated">
            <a:extLst>
              <a:ext uri="{FF2B5EF4-FFF2-40B4-BE49-F238E27FC236}">
                <a16:creationId xmlns:a16="http://schemas.microsoft.com/office/drawing/2014/main" id="{B49E66BC-A2F1-9540-AE67-FEC9C8FBA7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6468" y="866253"/>
            <a:ext cx="3206960" cy="5125493"/>
          </a:xfrm>
          <a:prstGeom prst="rect">
            <a:avLst/>
          </a:prstGeom>
        </p:spPr>
      </p:pic>
    </p:spTree>
    <p:extLst>
      <p:ext uri="{BB962C8B-B14F-4D97-AF65-F5344CB8AC3E}">
        <p14:creationId xmlns:p14="http://schemas.microsoft.com/office/powerpoint/2010/main" val="3469585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E36BB89-ED09-4E94-89D7-4375C4FD2096}"/>
              </a:ext>
            </a:extLst>
          </p:cNvPr>
          <p:cNvSpPr txBox="1">
            <a:spLocks/>
          </p:cNvSpPr>
          <p:nvPr/>
        </p:nvSpPr>
        <p:spPr>
          <a:xfrm>
            <a:off x="8805076" y="0"/>
            <a:ext cx="3386924" cy="5926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00000"/>
              </a:lnSpc>
            </a:pPr>
            <a:r>
              <a:rPr lang="en-US" sz="1800" dirty="0">
                <a:solidFill>
                  <a:srgbClr val="4E9836"/>
                </a:solidFill>
                <a:latin typeface="Gilroy ExtraBold" panose="00000900000000000000" pitchFamily="50" charset="0"/>
              </a:rPr>
              <a:t>LAUNCH Project Toolkits</a:t>
            </a:r>
          </a:p>
          <a:p>
            <a:pPr algn="r">
              <a:lnSpc>
                <a:spcPct val="100000"/>
              </a:lnSpc>
            </a:pPr>
            <a:r>
              <a:rPr lang="en-US" sz="1200" dirty="0">
                <a:solidFill>
                  <a:srgbClr val="3A5F7C"/>
                </a:solidFill>
                <a:latin typeface="Gilroy ExtraBold" panose="00000900000000000000" pitchFamily="50" charset="0"/>
              </a:rPr>
              <a:t>GRADESOFGREEN.ORG</a:t>
            </a:r>
            <a:endParaRPr lang="en-US" sz="1200" dirty="0"/>
          </a:p>
        </p:txBody>
      </p:sp>
      <p:pic>
        <p:nvPicPr>
          <p:cNvPr id="7" name="Picture 6" descr="Background pattern&#10;&#10;Description automatically generated">
            <a:extLst>
              <a:ext uri="{FF2B5EF4-FFF2-40B4-BE49-F238E27FC236}">
                <a16:creationId xmlns:a16="http://schemas.microsoft.com/office/drawing/2014/main" id="{CEAB0458-D3FA-46EB-9506-69A57E68D2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5833533"/>
            <a:ext cx="838200" cy="1024467"/>
          </a:xfrm>
          <a:prstGeom prst="rect">
            <a:avLst/>
          </a:prstGeom>
        </p:spPr>
      </p:pic>
      <p:sp>
        <p:nvSpPr>
          <p:cNvPr id="8" name="TextBox 7">
            <a:extLst>
              <a:ext uri="{FF2B5EF4-FFF2-40B4-BE49-F238E27FC236}">
                <a16:creationId xmlns:a16="http://schemas.microsoft.com/office/drawing/2014/main" id="{4F3E0AA1-19B0-D149-9AE9-814C20C22A51}"/>
              </a:ext>
            </a:extLst>
          </p:cNvPr>
          <p:cNvSpPr txBox="1"/>
          <p:nvPr/>
        </p:nvSpPr>
        <p:spPr>
          <a:xfrm>
            <a:off x="6362559" y="1039549"/>
            <a:ext cx="5184965" cy="4955203"/>
          </a:xfrm>
          <a:prstGeom prst="rect">
            <a:avLst/>
          </a:prstGeom>
          <a:noFill/>
        </p:spPr>
        <p:txBody>
          <a:bodyPr wrap="square" rtlCol="0">
            <a:spAutoFit/>
          </a:bodyPr>
          <a:lstStyle/>
          <a:p>
            <a:r>
              <a:rPr lang="en-US" sz="2800" b="1" dirty="0"/>
              <a:t>Save Bees and Other Pollinators</a:t>
            </a:r>
            <a:endParaRPr lang="en-US" sz="2800" dirty="0"/>
          </a:p>
          <a:p>
            <a:endParaRPr lang="en-US" sz="2400" dirty="0"/>
          </a:p>
          <a:p>
            <a:r>
              <a:rPr lang="en-US" sz="2400" dirty="0"/>
              <a:t>Growing your own food without pesticides, including herbicides, supports local ecosystems. According to The Bee Conservancy, harmful pesticides are a leading cause of pollinator declines.  (https://</a:t>
            </a:r>
            <a:r>
              <a:rPr lang="en-US" sz="2400" dirty="0" err="1"/>
              <a:t>thebeeconservancy.org</a:t>
            </a:r>
            <a:r>
              <a:rPr lang="en-US" sz="2400" dirty="0"/>
              <a:t>/why-bees/) By growing fruits and vegetables, you can provide a safe haven for pollinators (who are really important for the earth’s ecosystems!).  </a:t>
            </a:r>
            <a:endParaRPr lang="en-US" sz="3200" dirty="0"/>
          </a:p>
        </p:txBody>
      </p:sp>
      <p:pic>
        <p:nvPicPr>
          <p:cNvPr id="4" name="Picture 3" descr="A screen shot of a phone&#10;&#10;Description automatically generated">
            <a:extLst>
              <a:ext uri="{FF2B5EF4-FFF2-40B4-BE49-F238E27FC236}">
                <a16:creationId xmlns:a16="http://schemas.microsoft.com/office/drawing/2014/main" id="{13265A5C-282B-3B46-905C-7B4D9177EA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4809" y="519774"/>
            <a:ext cx="3954099" cy="5625420"/>
          </a:xfrm>
          <a:prstGeom prst="rect">
            <a:avLst/>
          </a:prstGeom>
        </p:spPr>
      </p:pic>
    </p:spTree>
    <p:extLst>
      <p:ext uri="{BB962C8B-B14F-4D97-AF65-F5344CB8AC3E}">
        <p14:creationId xmlns:p14="http://schemas.microsoft.com/office/powerpoint/2010/main" val="7362405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TotalTime>
  <Words>218</Words>
  <Application>Microsoft Macintosh PowerPoint</Application>
  <PresentationFormat>Widescreen</PresentationFormat>
  <Paragraphs>17</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Gilroy ExtraBold</vt:lpstr>
      <vt:lpstr>Gilroy Light</vt:lpstr>
      <vt:lpstr>Office Theme</vt:lpstr>
      <vt:lpstr> LAUNCH Project Toolkits Plan an Edible Garden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 Project Toolkits Gilroy Extra Bold</dc:title>
  <dc:creator>James Saracini</dc:creator>
  <cp:lastModifiedBy>Glenn Arnade</cp:lastModifiedBy>
  <cp:revision>17</cp:revision>
  <dcterms:created xsi:type="dcterms:W3CDTF">2021-07-08T23:53:37Z</dcterms:created>
  <dcterms:modified xsi:type="dcterms:W3CDTF">2023-07-27T20:58:58Z</dcterms:modified>
</cp:coreProperties>
</file>