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2"/>
  </p:normalViewPr>
  <p:slideViewPr>
    <p:cSldViewPr snapToGrid="0" snapToObjects="1">
      <p:cViewPr varScale="1">
        <p:scale>
          <a:sx n="76" d="100"/>
          <a:sy n="76" d="100"/>
        </p:scale>
        <p:origin x="216" y="6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D6ABE-A9B6-9441-8AC6-8FA50B9FEE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3D7585A-DE57-B947-B5B1-90C3B000E63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83A0279-090A-6047-8238-50396F922FAC}"/>
              </a:ext>
            </a:extLst>
          </p:cNvPr>
          <p:cNvSpPr>
            <a:spLocks noGrp="1"/>
          </p:cNvSpPr>
          <p:nvPr>
            <p:ph type="dt" sz="half" idx="10"/>
          </p:nvPr>
        </p:nvSpPr>
        <p:spPr/>
        <p:txBody>
          <a:bodyPr/>
          <a:lstStyle/>
          <a:p>
            <a:fld id="{06E549A5-FBA2-EB4D-BF43-D698CEA4559D}" type="datetimeFigureOut">
              <a:rPr lang="en-US" smtClean="0"/>
              <a:t>6/2/22</a:t>
            </a:fld>
            <a:endParaRPr lang="en-US"/>
          </a:p>
        </p:txBody>
      </p:sp>
      <p:sp>
        <p:nvSpPr>
          <p:cNvPr id="5" name="Footer Placeholder 4">
            <a:extLst>
              <a:ext uri="{FF2B5EF4-FFF2-40B4-BE49-F238E27FC236}">
                <a16:creationId xmlns:a16="http://schemas.microsoft.com/office/drawing/2014/main" id="{4BEEDE93-27E8-A04B-8580-62A80F9204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97E351-6188-2B40-9525-FA498B3A628F}"/>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6925702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496EB-EBCE-3942-AF73-CB5719CDD78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2FC116B-A49A-DF45-BF7F-5ED13F318F9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077940-DB77-F045-A223-D1899C80BBA3}"/>
              </a:ext>
            </a:extLst>
          </p:cNvPr>
          <p:cNvSpPr>
            <a:spLocks noGrp="1"/>
          </p:cNvSpPr>
          <p:nvPr>
            <p:ph type="dt" sz="half" idx="10"/>
          </p:nvPr>
        </p:nvSpPr>
        <p:spPr/>
        <p:txBody>
          <a:bodyPr/>
          <a:lstStyle/>
          <a:p>
            <a:fld id="{06E549A5-FBA2-EB4D-BF43-D698CEA4559D}" type="datetimeFigureOut">
              <a:rPr lang="en-US" smtClean="0"/>
              <a:t>6/2/22</a:t>
            </a:fld>
            <a:endParaRPr lang="en-US"/>
          </a:p>
        </p:txBody>
      </p:sp>
      <p:sp>
        <p:nvSpPr>
          <p:cNvPr id="5" name="Footer Placeholder 4">
            <a:extLst>
              <a:ext uri="{FF2B5EF4-FFF2-40B4-BE49-F238E27FC236}">
                <a16:creationId xmlns:a16="http://schemas.microsoft.com/office/drawing/2014/main" id="{BB4B67D1-2616-454C-B866-687F0D203B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3F6839-CAAE-6241-A63F-57974C43C077}"/>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10029985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955266-E3F3-274F-A0B3-371DED8A4B6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0298FF5-1026-AA4A-A8E7-68F712836C2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26D9A2-1F77-F446-B1DA-E3B0CAFBEC7F}"/>
              </a:ext>
            </a:extLst>
          </p:cNvPr>
          <p:cNvSpPr>
            <a:spLocks noGrp="1"/>
          </p:cNvSpPr>
          <p:nvPr>
            <p:ph type="dt" sz="half" idx="10"/>
          </p:nvPr>
        </p:nvSpPr>
        <p:spPr/>
        <p:txBody>
          <a:bodyPr/>
          <a:lstStyle/>
          <a:p>
            <a:fld id="{06E549A5-FBA2-EB4D-BF43-D698CEA4559D}" type="datetimeFigureOut">
              <a:rPr lang="en-US" smtClean="0"/>
              <a:t>6/2/22</a:t>
            </a:fld>
            <a:endParaRPr lang="en-US"/>
          </a:p>
        </p:txBody>
      </p:sp>
      <p:sp>
        <p:nvSpPr>
          <p:cNvPr id="5" name="Footer Placeholder 4">
            <a:extLst>
              <a:ext uri="{FF2B5EF4-FFF2-40B4-BE49-F238E27FC236}">
                <a16:creationId xmlns:a16="http://schemas.microsoft.com/office/drawing/2014/main" id="{3D918CAA-173A-E04A-BEC2-92EB0CD415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B15E26-81C0-E841-BFDF-54F2A0AC3C37}"/>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2944462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F8A30-7A29-4B43-B9AF-1DA2EAA1BA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5D4449E-6518-7949-B112-9DF2CE252C6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C80162-C7D8-1F48-B92A-A04461190966}"/>
              </a:ext>
            </a:extLst>
          </p:cNvPr>
          <p:cNvSpPr>
            <a:spLocks noGrp="1"/>
          </p:cNvSpPr>
          <p:nvPr>
            <p:ph type="dt" sz="half" idx="10"/>
          </p:nvPr>
        </p:nvSpPr>
        <p:spPr/>
        <p:txBody>
          <a:bodyPr/>
          <a:lstStyle/>
          <a:p>
            <a:fld id="{06E549A5-FBA2-EB4D-BF43-D698CEA4559D}" type="datetimeFigureOut">
              <a:rPr lang="en-US" smtClean="0"/>
              <a:t>6/2/22</a:t>
            </a:fld>
            <a:endParaRPr lang="en-US"/>
          </a:p>
        </p:txBody>
      </p:sp>
      <p:sp>
        <p:nvSpPr>
          <p:cNvPr id="5" name="Footer Placeholder 4">
            <a:extLst>
              <a:ext uri="{FF2B5EF4-FFF2-40B4-BE49-F238E27FC236}">
                <a16:creationId xmlns:a16="http://schemas.microsoft.com/office/drawing/2014/main" id="{FE7DEC8E-74D9-774A-9B9A-FDD1895D99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F12478-C645-814B-A09B-28643F69C60F}"/>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3123337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AD5D3-895D-9D42-A7F5-7F91D98D4D1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C761F4B-D532-B641-9240-22470493E1B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99FA4F2-2899-B14B-9156-3328E8F86F99}"/>
              </a:ext>
            </a:extLst>
          </p:cNvPr>
          <p:cNvSpPr>
            <a:spLocks noGrp="1"/>
          </p:cNvSpPr>
          <p:nvPr>
            <p:ph type="dt" sz="half" idx="10"/>
          </p:nvPr>
        </p:nvSpPr>
        <p:spPr/>
        <p:txBody>
          <a:bodyPr/>
          <a:lstStyle/>
          <a:p>
            <a:fld id="{06E549A5-FBA2-EB4D-BF43-D698CEA4559D}" type="datetimeFigureOut">
              <a:rPr lang="en-US" smtClean="0"/>
              <a:t>6/2/22</a:t>
            </a:fld>
            <a:endParaRPr lang="en-US"/>
          </a:p>
        </p:txBody>
      </p:sp>
      <p:sp>
        <p:nvSpPr>
          <p:cNvPr id="5" name="Footer Placeholder 4">
            <a:extLst>
              <a:ext uri="{FF2B5EF4-FFF2-40B4-BE49-F238E27FC236}">
                <a16:creationId xmlns:a16="http://schemas.microsoft.com/office/drawing/2014/main" id="{A3FEF82E-C7CD-0A4F-9775-4F510D41BA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F492CD-2A28-FF41-A41E-AFF4DBDC9A3F}"/>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2061459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5E08A-6C80-4D4A-B0BE-1D855DF517F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F2BE43-1571-7744-BA47-690D423945B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8931F37-EB21-8B49-BA76-B2D0DEFC6AB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7FF4157-C2A2-644C-B1DB-DE8A2579FC46}"/>
              </a:ext>
            </a:extLst>
          </p:cNvPr>
          <p:cNvSpPr>
            <a:spLocks noGrp="1"/>
          </p:cNvSpPr>
          <p:nvPr>
            <p:ph type="dt" sz="half" idx="10"/>
          </p:nvPr>
        </p:nvSpPr>
        <p:spPr/>
        <p:txBody>
          <a:bodyPr/>
          <a:lstStyle/>
          <a:p>
            <a:fld id="{06E549A5-FBA2-EB4D-BF43-D698CEA4559D}" type="datetimeFigureOut">
              <a:rPr lang="en-US" smtClean="0"/>
              <a:t>6/2/22</a:t>
            </a:fld>
            <a:endParaRPr lang="en-US"/>
          </a:p>
        </p:txBody>
      </p:sp>
      <p:sp>
        <p:nvSpPr>
          <p:cNvPr id="6" name="Footer Placeholder 5">
            <a:extLst>
              <a:ext uri="{FF2B5EF4-FFF2-40B4-BE49-F238E27FC236}">
                <a16:creationId xmlns:a16="http://schemas.microsoft.com/office/drawing/2014/main" id="{029C4B56-E7D3-EF46-878D-8677EB56C6A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CFE164-C3C7-7146-A35D-AA2045AF70F3}"/>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64074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835F0-8A12-5343-B917-4BECD659001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5BE1B46-FA3B-2944-A829-5B02A5A3F3D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DB2442B-A0E5-4A47-A47A-4873B18A6B7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3605A1E-6EAC-E044-83E6-B42FF7E7A4E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A3819F9-2DC5-7F43-9BEA-5D745991DC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52C4E86-22A0-AD49-9947-3E086151523F}"/>
              </a:ext>
            </a:extLst>
          </p:cNvPr>
          <p:cNvSpPr>
            <a:spLocks noGrp="1"/>
          </p:cNvSpPr>
          <p:nvPr>
            <p:ph type="dt" sz="half" idx="10"/>
          </p:nvPr>
        </p:nvSpPr>
        <p:spPr/>
        <p:txBody>
          <a:bodyPr/>
          <a:lstStyle/>
          <a:p>
            <a:fld id="{06E549A5-FBA2-EB4D-BF43-D698CEA4559D}" type="datetimeFigureOut">
              <a:rPr lang="en-US" smtClean="0"/>
              <a:t>6/2/22</a:t>
            </a:fld>
            <a:endParaRPr lang="en-US"/>
          </a:p>
        </p:txBody>
      </p:sp>
      <p:sp>
        <p:nvSpPr>
          <p:cNvPr id="8" name="Footer Placeholder 7">
            <a:extLst>
              <a:ext uri="{FF2B5EF4-FFF2-40B4-BE49-F238E27FC236}">
                <a16:creationId xmlns:a16="http://schemas.microsoft.com/office/drawing/2014/main" id="{B6BCD485-E1F5-2242-8F5C-860690F4346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08BD623-D19C-BD44-9D68-835AB5C0E3D3}"/>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3810703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B91B5-7317-5149-8455-E43478CC855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AD34394-35E3-2F4F-87D9-143198E72A37}"/>
              </a:ext>
            </a:extLst>
          </p:cNvPr>
          <p:cNvSpPr>
            <a:spLocks noGrp="1"/>
          </p:cNvSpPr>
          <p:nvPr>
            <p:ph type="dt" sz="half" idx="10"/>
          </p:nvPr>
        </p:nvSpPr>
        <p:spPr/>
        <p:txBody>
          <a:bodyPr/>
          <a:lstStyle/>
          <a:p>
            <a:fld id="{06E549A5-FBA2-EB4D-BF43-D698CEA4559D}" type="datetimeFigureOut">
              <a:rPr lang="en-US" smtClean="0"/>
              <a:t>6/2/22</a:t>
            </a:fld>
            <a:endParaRPr lang="en-US"/>
          </a:p>
        </p:txBody>
      </p:sp>
      <p:sp>
        <p:nvSpPr>
          <p:cNvPr id="4" name="Footer Placeholder 3">
            <a:extLst>
              <a:ext uri="{FF2B5EF4-FFF2-40B4-BE49-F238E27FC236}">
                <a16:creationId xmlns:a16="http://schemas.microsoft.com/office/drawing/2014/main" id="{F778CC31-9164-7048-A50A-91FF7D16EE3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34518F0-4FE6-CD4E-A156-9818B3AFABE8}"/>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3392286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A88FA34-A871-2643-BBCD-318EB5FCE587}"/>
              </a:ext>
            </a:extLst>
          </p:cNvPr>
          <p:cNvSpPr>
            <a:spLocks noGrp="1"/>
          </p:cNvSpPr>
          <p:nvPr>
            <p:ph type="dt" sz="half" idx="10"/>
          </p:nvPr>
        </p:nvSpPr>
        <p:spPr/>
        <p:txBody>
          <a:bodyPr/>
          <a:lstStyle/>
          <a:p>
            <a:fld id="{06E549A5-FBA2-EB4D-BF43-D698CEA4559D}" type="datetimeFigureOut">
              <a:rPr lang="en-US" smtClean="0"/>
              <a:t>6/2/22</a:t>
            </a:fld>
            <a:endParaRPr lang="en-US"/>
          </a:p>
        </p:txBody>
      </p:sp>
      <p:sp>
        <p:nvSpPr>
          <p:cNvPr id="3" name="Footer Placeholder 2">
            <a:extLst>
              <a:ext uri="{FF2B5EF4-FFF2-40B4-BE49-F238E27FC236}">
                <a16:creationId xmlns:a16="http://schemas.microsoft.com/office/drawing/2014/main" id="{A6F9AA65-6F09-2349-99AD-E0D1A91DDF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F6AA67F-BDF6-1545-90D7-675DA5DA8E3A}"/>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3861648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868E5-180A-8F42-9BFA-7299AB772F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58BA85D-943D-E643-BC42-28B1EBF9C55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91B836-BFDE-814F-AA9B-07EB0A2140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6AD884-AF41-004F-8D7A-D6F3E1084250}"/>
              </a:ext>
            </a:extLst>
          </p:cNvPr>
          <p:cNvSpPr>
            <a:spLocks noGrp="1"/>
          </p:cNvSpPr>
          <p:nvPr>
            <p:ph type="dt" sz="half" idx="10"/>
          </p:nvPr>
        </p:nvSpPr>
        <p:spPr/>
        <p:txBody>
          <a:bodyPr/>
          <a:lstStyle/>
          <a:p>
            <a:fld id="{06E549A5-FBA2-EB4D-BF43-D698CEA4559D}" type="datetimeFigureOut">
              <a:rPr lang="en-US" smtClean="0"/>
              <a:t>6/2/22</a:t>
            </a:fld>
            <a:endParaRPr lang="en-US"/>
          </a:p>
        </p:txBody>
      </p:sp>
      <p:sp>
        <p:nvSpPr>
          <p:cNvPr id="6" name="Footer Placeholder 5">
            <a:extLst>
              <a:ext uri="{FF2B5EF4-FFF2-40B4-BE49-F238E27FC236}">
                <a16:creationId xmlns:a16="http://schemas.microsoft.com/office/drawing/2014/main" id="{14D7E99F-7315-624D-B9C9-D2FD627929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CBB904-8BF9-9E48-A735-C38C60FD424F}"/>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2057087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FD4AC-CD5C-9F4D-A6EE-D8B10201E6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FE9B0F7-BC4C-8C4B-8CAF-4F18DCC0200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D8D01DF-6D5F-A142-8AD3-C9005412EE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7FB4B3-FCEC-8647-956C-13F08BA9FDA4}"/>
              </a:ext>
            </a:extLst>
          </p:cNvPr>
          <p:cNvSpPr>
            <a:spLocks noGrp="1"/>
          </p:cNvSpPr>
          <p:nvPr>
            <p:ph type="dt" sz="half" idx="10"/>
          </p:nvPr>
        </p:nvSpPr>
        <p:spPr/>
        <p:txBody>
          <a:bodyPr/>
          <a:lstStyle/>
          <a:p>
            <a:fld id="{06E549A5-FBA2-EB4D-BF43-D698CEA4559D}" type="datetimeFigureOut">
              <a:rPr lang="en-US" smtClean="0"/>
              <a:t>6/2/22</a:t>
            </a:fld>
            <a:endParaRPr lang="en-US"/>
          </a:p>
        </p:txBody>
      </p:sp>
      <p:sp>
        <p:nvSpPr>
          <p:cNvPr id="6" name="Footer Placeholder 5">
            <a:extLst>
              <a:ext uri="{FF2B5EF4-FFF2-40B4-BE49-F238E27FC236}">
                <a16:creationId xmlns:a16="http://schemas.microsoft.com/office/drawing/2014/main" id="{9604B418-A078-DF41-A0DA-F807A3C885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BB3098-BF3A-4145-A3F8-8DF4F7EBD54B}"/>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15034671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3454EDD-44CF-334F-86B5-9D483DD8E6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837E14D-320B-CA44-909D-320F7F5731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507FEE-86DA-C849-A7D9-FE06FD01BA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549A5-FBA2-EB4D-BF43-D698CEA4559D}" type="datetimeFigureOut">
              <a:rPr lang="en-US" smtClean="0"/>
              <a:t>6/2/22</a:t>
            </a:fld>
            <a:endParaRPr lang="en-US"/>
          </a:p>
        </p:txBody>
      </p:sp>
      <p:sp>
        <p:nvSpPr>
          <p:cNvPr id="5" name="Footer Placeholder 4">
            <a:extLst>
              <a:ext uri="{FF2B5EF4-FFF2-40B4-BE49-F238E27FC236}">
                <a16:creationId xmlns:a16="http://schemas.microsoft.com/office/drawing/2014/main" id="{F4FDCD8E-514C-4046-AC87-8A39FF78488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D73D0C4-6BA3-5E4C-AF6A-D7BC16731AA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D81C26-90F9-0348-812D-1D092BB565A0}" type="slidenum">
              <a:rPr lang="en-US" smtClean="0"/>
              <a:t>‹#›</a:t>
            </a:fld>
            <a:endParaRPr lang="en-US"/>
          </a:p>
        </p:txBody>
      </p:sp>
    </p:spTree>
    <p:extLst>
      <p:ext uri="{BB962C8B-B14F-4D97-AF65-F5344CB8AC3E}">
        <p14:creationId xmlns:p14="http://schemas.microsoft.com/office/powerpoint/2010/main" val="15091092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epa.gov/ghgreporting/ghgrp-waste" TargetMode="External"/><Relationship Id="rId1" Type="http://schemas.openxmlformats.org/officeDocument/2006/relationships/slideLayout" Target="../slideLayouts/slideLayout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2AB59-C4C5-444C-8FE0-FBCD52A839EC}"/>
              </a:ext>
            </a:extLst>
          </p:cNvPr>
          <p:cNvSpPr>
            <a:spLocks noGrp="1"/>
          </p:cNvSpPr>
          <p:nvPr>
            <p:ph type="ctrTitle"/>
          </p:nvPr>
        </p:nvSpPr>
        <p:spPr>
          <a:xfrm>
            <a:off x="1524000" y="1041400"/>
            <a:ext cx="9144000" cy="2387600"/>
          </a:xfrm>
        </p:spPr>
        <p:txBody>
          <a:bodyPr>
            <a:normAutofit/>
          </a:bodyPr>
          <a:lstStyle/>
          <a:p>
            <a:r>
              <a:rPr lang="en-US" sz="5400" dirty="0">
                <a:solidFill>
                  <a:schemeClr val="accent6">
                    <a:lumMod val="75000"/>
                  </a:schemeClr>
                </a:solidFill>
              </a:rPr>
              <a:t>LAUNCH Project Toolkits</a:t>
            </a:r>
            <a:br>
              <a:rPr lang="en-US" sz="5400" dirty="0"/>
            </a:br>
            <a:r>
              <a:rPr lang="en-US" sz="5400" dirty="0" err="1">
                <a:solidFill>
                  <a:schemeClr val="accent1">
                    <a:lumMod val="75000"/>
                  </a:schemeClr>
                </a:solidFill>
              </a:rPr>
              <a:t>ReTHINK</a:t>
            </a:r>
            <a:r>
              <a:rPr lang="en-US" sz="5400">
                <a:solidFill>
                  <a:schemeClr val="accent1">
                    <a:lumMod val="75000"/>
                  </a:schemeClr>
                </a:solidFill>
              </a:rPr>
              <a:t> Waste Game</a:t>
            </a:r>
            <a:endParaRPr lang="en-US" sz="5400" dirty="0">
              <a:solidFill>
                <a:schemeClr val="accent1">
                  <a:lumMod val="75000"/>
                </a:schemeClr>
              </a:solidFill>
            </a:endParaRPr>
          </a:p>
        </p:txBody>
      </p:sp>
      <p:pic>
        <p:nvPicPr>
          <p:cNvPr id="1026" name="Picture 2" descr="Logo, company name&#10;&#10;Description automatically generated">
            <a:extLst>
              <a:ext uri="{FF2B5EF4-FFF2-40B4-BE49-F238E27FC236}">
                <a16:creationId xmlns:a16="http://schemas.microsoft.com/office/drawing/2014/main" id="{D00334FD-0430-C248-AD35-C593988ABD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5391" y="3954412"/>
            <a:ext cx="2681217" cy="14250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34382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5439C0-1A36-6C40-83A7-E005FE7435A6}"/>
              </a:ext>
            </a:extLst>
          </p:cNvPr>
          <p:cNvSpPr>
            <a:spLocks noGrp="1"/>
          </p:cNvSpPr>
          <p:nvPr>
            <p:ph idx="1"/>
          </p:nvPr>
        </p:nvSpPr>
        <p:spPr>
          <a:xfrm>
            <a:off x="5562599" y="1350129"/>
            <a:ext cx="6096000" cy="4351338"/>
          </a:xfrm>
        </p:spPr>
        <p:txBody>
          <a:bodyPr/>
          <a:lstStyle/>
          <a:p>
            <a:r>
              <a:rPr lang="en-US" dirty="0"/>
              <a:t>Our landfills are filling up at an alarming rate, often with resources that can be reused, composted, donated, recycled, or not even used in the first place. We are running out of space in our landfills, which stresses the importance of reducing the amount of waste we produce.</a:t>
            </a:r>
          </a:p>
        </p:txBody>
      </p:sp>
      <p:sp>
        <p:nvSpPr>
          <p:cNvPr id="4" name="Rectangle 3">
            <a:extLst>
              <a:ext uri="{FF2B5EF4-FFF2-40B4-BE49-F238E27FC236}">
                <a16:creationId xmlns:a16="http://schemas.microsoft.com/office/drawing/2014/main" id="{DEE0EC63-925A-5744-9B0E-936F2A9268CF}"/>
              </a:ext>
            </a:extLst>
          </p:cNvPr>
          <p:cNvSpPr/>
          <p:nvPr/>
        </p:nvSpPr>
        <p:spPr>
          <a:xfrm>
            <a:off x="6096000" y="0"/>
            <a:ext cx="6096000" cy="1107996"/>
          </a:xfrm>
          <a:prstGeom prst="rect">
            <a:avLst/>
          </a:prstGeom>
        </p:spPr>
        <p:txBody>
          <a:bodyPr>
            <a:spAutoFit/>
          </a:bodyPr>
          <a:lstStyle/>
          <a:p>
            <a:pPr algn="r"/>
            <a:r>
              <a:rPr lang="en-US" dirty="0">
                <a:solidFill>
                  <a:srgbClr val="4E9836"/>
                </a:solidFill>
                <a:latin typeface="Arial" panose="020B0604020202020204" pitchFamily="34" charset="0"/>
              </a:rPr>
              <a:t>LAUNCH Project Toolkits</a:t>
            </a:r>
            <a:endParaRPr lang="en-US" b="0" dirty="0">
              <a:effectLst/>
            </a:endParaRPr>
          </a:p>
          <a:p>
            <a:pPr algn="r"/>
            <a:r>
              <a:rPr lang="en-US" sz="1200" b="0" i="0" u="none" strike="noStrike" dirty="0">
                <a:solidFill>
                  <a:srgbClr val="3A5F7C"/>
                </a:solidFill>
                <a:effectLst/>
                <a:latin typeface="Arial" panose="020B0604020202020204" pitchFamily="34" charset="0"/>
              </a:rPr>
              <a:t>GRADESOFGREEN.ORG</a:t>
            </a:r>
            <a:endParaRPr lang="en-US" b="0" dirty="0">
              <a:effectLst/>
            </a:endParaRPr>
          </a:p>
          <a:p>
            <a:br>
              <a:rPr lang="en-US" dirty="0"/>
            </a:br>
            <a:endParaRPr lang="en-US" dirty="0"/>
          </a:p>
        </p:txBody>
      </p:sp>
      <p:pic>
        <p:nvPicPr>
          <p:cNvPr id="2050" name="Picture 2" descr="Background pattern&#10;&#10;Description automatically generated">
            <a:extLst>
              <a:ext uri="{FF2B5EF4-FFF2-40B4-BE49-F238E27FC236}">
                <a16:creationId xmlns:a16="http://schemas.microsoft.com/office/drawing/2014/main" id="{B714FD1E-E153-7640-B70A-3E5958807D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43758" y="5943600"/>
            <a:ext cx="748242" cy="9144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Graphical user interface&#10;&#10;Description automatically generated with medium confidence">
            <a:extLst>
              <a:ext uri="{FF2B5EF4-FFF2-40B4-BE49-F238E27FC236}">
                <a16:creationId xmlns:a16="http://schemas.microsoft.com/office/drawing/2014/main" id="{AD832618-3D78-C34A-AA53-8A4E0247C0A5}"/>
              </a:ext>
            </a:extLst>
          </p:cNvPr>
          <p:cNvPicPr>
            <a:picLocks noChangeAspect="1"/>
          </p:cNvPicPr>
          <p:nvPr/>
        </p:nvPicPr>
        <p:blipFill>
          <a:blip r:embed="rId3"/>
          <a:stretch>
            <a:fillRect/>
          </a:stretch>
        </p:blipFill>
        <p:spPr>
          <a:xfrm>
            <a:off x="804183" y="553998"/>
            <a:ext cx="4479016" cy="5513386"/>
          </a:xfrm>
          <a:prstGeom prst="rect">
            <a:avLst/>
          </a:prstGeom>
        </p:spPr>
      </p:pic>
    </p:spTree>
    <p:extLst>
      <p:ext uri="{BB962C8B-B14F-4D97-AF65-F5344CB8AC3E}">
        <p14:creationId xmlns:p14="http://schemas.microsoft.com/office/powerpoint/2010/main" val="40082588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5439C0-1A36-6C40-83A7-E005FE7435A6}"/>
              </a:ext>
            </a:extLst>
          </p:cNvPr>
          <p:cNvSpPr>
            <a:spLocks noGrp="1"/>
          </p:cNvSpPr>
          <p:nvPr>
            <p:ph idx="1"/>
          </p:nvPr>
        </p:nvSpPr>
        <p:spPr>
          <a:xfrm>
            <a:off x="584200" y="1350129"/>
            <a:ext cx="6096000" cy="4351338"/>
          </a:xfrm>
        </p:spPr>
        <p:txBody>
          <a:bodyPr>
            <a:normAutofit fontScale="92500" lnSpcReduction="10000"/>
          </a:bodyPr>
          <a:lstStyle/>
          <a:p>
            <a:r>
              <a:rPr lang="en-US" dirty="0"/>
              <a:t>Most packaging is difficult to recycle because it is made with hard to recycle materials like plastics or is contaminated with leftover food. Of the 14.5 million tons of container and packaging plastics produced in the US yearly, less than 9% of it is actually recycled. Even when we put plastic in the recycle bin, most of it will still end up in a landfill. This plastic packaging is made from oil, a natural resource that requires energy to produce and release greenhouse gasses that cause climate change throughout its lifecycle.</a:t>
            </a:r>
          </a:p>
        </p:txBody>
      </p:sp>
      <p:sp>
        <p:nvSpPr>
          <p:cNvPr id="4" name="Rectangle 3">
            <a:extLst>
              <a:ext uri="{FF2B5EF4-FFF2-40B4-BE49-F238E27FC236}">
                <a16:creationId xmlns:a16="http://schemas.microsoft.com/office/drawing/2014/main" id="{DEE0EC63-925A-5744-9B0E-936F2A9268CF}"/>
              </a:ext>
            </a:extLst>
          </p:cNvPr>
          <p:cNvSpPr/>
          <p:nvPr/>
        </p:nvSpPr>
        <p:spPr>
          <a:xfrm>
            <a:off x="6096000" y="0"/>
            <a:ext cx="6096000" cy="1107996"/>
          </a:xfrm>
          <a:prstGeom prst="rect">
            <a:avLst/>
          </a:prstGeom>
        </p:spPr>
        <p:txBody>
          <a:bodyPr>
            <a:spAutoFit/>
          </a:bodyPr>
          <a:lstStyle/>
          <a:p>
            <a:pPr algn="r"/>
            <a:r>
              <a:rPr lang="en-US" dirty="0">
                <a:solidFill>
                  <a:srgbClr val="4E9836"/>
                </a:solidFill>
                <a:latin typeface="Arial" panose="020B0604020202020204" pitchFamily="34" charset="0"/>
              </a:rPr>
              <a:t>LAUNCH Project Toolkits</a:t>
            </a:r>
            <a:endParaRPr lang="en-US" b="0" dirty="0">
              <a:effectLst/>
            </a:endParaRPr>
          </a:p>
          <a:p>
            <a:pPr algn="r"/>
            <a:r>
              <a:rPr lang="en-US" sz="1200" b="0" i="0" u="none" strike="noStrike" dirty="0">
                <a:solidFill>
                  <a:srgbClr val="3A5F7C"/>
                </a:solidFill>
                <a:effectLst/>
                <a:latin typeface="Arial" panose="020B0604020202020204" pitchFamily="34" charset="0"/>
              </a:rPr>
              <a:t>GRADESOFGREEN.ORG</a:t>
            </a:r>
            <a:endParaRPr lang="en-US" b="0" dirty="0">
              <a:effectLst/>
            </a:endParaRPr>
          </a:p>
          <a:p>
            <a:br>
              <a:rPr lang="en-US" dirty="0"/>
            </a:br>
            <a:endParaRPr lang="en-US" dirty="0"/>
          </a:p>
        </p:txBody>
      </p:sp>
      <p:pic>
        <p:nvPicPr>
          <p:cNvPr id="2050" name="Picture 2" descr="Background pattern&#10;&#10;Description automatically generated">
            <a:extLst>
              <a:ext uri="{FF2B5EF4-FFF2-40B4-BE49-F238E27FC236}">
                <a16:creationId xmlns:a16="http://schemas.microsoft.com/office/drawing/2014/main" id="{B714FD1E-E153-7640-B70A-3E5958807D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43758" y="5943600"/>
            <a:ext cx="748242" cy="9144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Shape&#10;&#10;Description automatically generated">
            <a:extLst>
              <a:ext uri="{FF2B5EF4-FFF2-40B4-BE49-F238E27FC236}">
                <a16:creationId xmlns:a16="http://schemas.microsoft.com/office/drawing/2014/main" id="{270753F6-6EBB-C44B-BF8C-4ACC55053058}"/>
              </a:ext>
            </a:extLst>
          </p:cNvPr>
          <p:cNvPicPr>
            <a:picLocks noChangeAspect="1"/>
          </p:cNvPicPr>
          <p:nvPr/>
        </p:nvPicPr>
        <p:blipFill>
          <a:blip r:embed="rId3"/>
          <a:stretch>
            <a:fillRect/>
          </a:stretch>
        </p:blipFill>
        <p:spPr>
          <a:xfrm>
            <a:off x="7163414" y="646873"/>
            <a:ext cx="3318319" cy="5564254"/>
          </a:xfrm>
          <a:prstGeom prst="rect">
            <a:avLst/>
          </a:prstGeom>
        </p:spPr>
      </p:pic>
    </p:spTree>
    <p:extLst>
      <p:ext uri="{BB962C8B-B14F-4D97-AF65-F5344CB8AC3E}">
        <p14:creationId xmlns:p14="http://schemas.microsoft.com/office/powerpoint/2010/main" val="14697217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5439C0-1A36-6C40-83A7-E005FE7435A6}"/>
              </a:ext>
            </a:extLst>
          </p:cNvPr>
          <p:cNvSpPr>
            <a:spLocks noGrp="1"/>
          </p:cNvSpPr>
          <p:nvPr>
            <p:ph idx="1"/>
          </p:nvPr>
        </p:nvSpPr>
        <p:spPr>
          <a:xfrm>
            <a:off x="5562599" y="1350129"/>
            <a:ext cx="6096000" cy="4351338"/>
          </a:xfrm>
        </p:spPr>
        <p:txBody>
          <a:bodyPr/>
          <a:lstStyle/>
          <a:p>
            <a:r>
              <a:rPr lang="en-US" dirty="0"/>
              <a:t>While there are many short Everything we buy and throw away including clothing, electronics, single-use plastics, and food has a large environmental cost. The manufacturing, distribution, and use of the goods and food we rely on most - as well as management of the resulting waste - all require energy, which mostly comes from fossil fuels. </a:t>
            </a:r>
            <a:r>
              <a:rPr lang="en-US" dirty="0">
                <a:hlinkClick r:id="rId2"/>
              </a:rPr>
              <a:t>[3]</a:t>
            </a:r>
            <a:endParaRPr lang="en-US" dirty="0"/>
          </a:p>
        </p:txBody>
      </p:sp>
      <p:sp>
        <p:nvSpPr>
          <p:cNvPr id="4" name="Rectangle 3">
            <a:extLst>
              <a:ext uri="{FF2B5EF4-FFF2-40B4-BE49-F238E27FC236}">
                <a16:creationId xmlns:a16="http://schemas.microsoft.com/office/drawing/2014/main" id="{DEE0EC63-925A-5744-9B0E-936F2A9268CF}"/>
              </a:ext>
            </a:extLst>
          </p:cNvPr>
          <p:cNvSpPr/>
          <p:nvPr/>
        </p:nvSpPr>
        <p:spPr>
          <a:xfrm>
            <a:off x="6096000" y="0"/>
            <a:ext cx="6096000" cy="1107996"/>
          </a:xfrm>
          <a:prstGeom prst="rect">
            <a:avLst/>
          </a:prstGeom>
        </p:spPr>
        <p:txBody>
          <a:bodyPr>
            <a:spAutoFit/>
          </a:bodyPr>
          <a:lstStyle/>
          <a:p>
            <a:pPr algn="r"/>
            <a:r>
              <a:rPr lang="en-US" dirty="0">
                <a:solidFill>
                  <a:srgbClr val="4E9836"/>
                </a:solidFill>
                <a:latin typeface="Arial" panose="020B0604020202020204" pitchFamily="34" charset="0"/>
              </a:rPr>
              <a:t>LAUNCH Project Toolkits</a:t>
            </a:r>
            <a:endParaRPr lang="en-US" b="0" dirty="0">
              <a:effectLst/>
            </a:endParaRPr>
          </a:p>
          <a:p>
            <a:pPr algn="r"/>
            <a:r>
              <a:rPr lang="en-US" sz="1200" b="0" i="0" u="none" strike="noStrike" dirty="0">
                <a:solidFill>
                  <a:srgbClr val="3A5F7C"/>
                </a:solidFill>
                <a:effectLst/>
                <a:latin typeface="Arial" panose="020B0604020202020204" pitchFamily="34" charset="0"/>
              </a:rPr>
              <a:t>GRADESOFGREEN.ORG</a:t>
            </a:r>
            <a:endParaRPr lang="en-US" b="0" dirty="0">
              <a:effectLst/>
            </a:endParaRPr>
          </a:p>
          <a:p>
            <a:br>
              <a:rPr lang="en-US" dirty="0"/>
            </a:br>
            <a:endParaRPr lang="en-US" dirty="0"/>
          </a:p>
        </p:txBody>
      </p:sp>
      <p:pic>
        <p:nvPicPr>
          <p:cNvPr id="2050" name="Picture 2" descr="Background pattern&#10;&#10;Description automatically generated">
            <a:extLst>
              <a:ext uri="{FF2B5EF4-FFF2-40B4-BE49-F238E27FC236}">
                <a16:creationId xmlns:a16="http://schemas.microsoft.com/office/drawing/2014/main" id="{B714FD1E-E153-7640-B70A-3E5958807D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43758" y="5943600"/>
            <a:ext cx="748242" cy="9144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Graphical user interface, application&#10;&#10;Description automatically generated">
            <a:extLst>
              <a:ext uri="{FF2B5EF4-FFF2-40B4-BE49-F238E27FC236}">
                <a16:creationId xmlns:a16="http://schemas.microsoft.com/office/drawing/2014/main" id="{A38FC456-D547-644C-81C3-66EF85109411}"/>
              </a:ext>
            </a:extLst>
          </p:cNvPr>
          <p:cNvPicPr>
            <a:picLocks noChangeAspect="1"/>
          </p:cNvPicPr>
          <p:nvPr/>
        </p:nvPicPr>
        <p:blipFill>
          <a:blip r:embed="rId4"/>
          <a:stretch>
            <a:fillRect/>
          </a:stretch>
        </p:blipFill>
        <p:spPr>
          <a:xfrm>
            <a:off x="1083733" y="1350129"/>
            <a:ext cx="3926817" cy="4351338"/>
          </a:xfrm>
          <a:prstGeom prst="rect">
            <a:avLst/>
          </a:prstGeom>
        </p:spPr>
      </p:pic>
    </p:spTree>
    <p:extLst>
      <p:ext uri="{BB962C8B-B14F-4D97-AF65-F5344CB8AC3E}">
        <p14:creationId xmlns:p14="http://schemas.microsoft.com/office/powerpoint/2010/main" val="17908943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oolkit Template" id="{270799AA-EAF8-B541-96AC-EE5590305E2F}" vid="{A8552875-A3D3-E049-9585-D178685ACDE0}"/>
    </a:ext>
  </a:extLst>
</a:theme>
</file>

<file path=docProps/app.xml><?xml version="1.0" encoding="utf-8"?>
<Properties xmlns="http://schemas.openxmlformats.org/officeDocument/2006/extended-properties" xmlns:vt="http://schemas.openxmlformats.org/officeDocument/2006/docPropsVTypes">
  <Template>Office Theme</Template>
  <TotalTime>4</TotalTime>
  <Words>250</Words>
  <Application>Microsoft Macintosh PowerPoint</Application>
  <PresentationFormat>Widescreen</PresentationFormat>
  <Paragraphs>13</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Office Theme</vt:lpstr>
      <vt:lpstr>LAUNCH Project Toolkits ReTHINK Waste Game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LAUNCH Project Toolkits ReTHINK Waste Game</dc:title>
  <dc:creator>Glenn Arnade</dc:creator>
  <cp:lastModifiedBy>Glenn Arnade</cp:lastModifiedBy>
  <cp:revision>1</cp:revision>
  <dcterms:created xsi:type="dcterms:W3CDTF">2022-06-02T19:39:01Z</dcterms:created>
  <dcterms:modified xsi:type="dcterms:W3CDTF">2022-06-02T19:43:49Z</dcterms:modified>
</cp:coreProperties>
</file>