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9836"/>
    <a:srgbClr val="3A5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192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CE56-2936-4A78-A706-EFA4FB857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F621-DAFF-4E7D-BFAD-1491A1EB7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7CD186-6951-4A49-AA3F-09DCEFF0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C3DBE-AEDC-4EB2-A665-2264C5495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3E4F3-4C50-45F9-9FD8-7577EF4C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80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FFF41-8B7E-472A-8A39-C159FB28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33D6C-4430-4688-9269-C7DF020D0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4A4B-A8F2-4D02-B2B1-9C669EDB9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5EBF8-F9B9-4F4A-BA93-1E13D696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36958-922A-4949-9250-1DBE6513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29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C2B2-59DE-48AC-B5AC-ABB9664FE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E8667-1741-4927-ABA5-28AD2C174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DDE2F-6C0E-47E2-A633-1357B84B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9246-6F45-4F94-96F7-C82D507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4B237-B5F2-4D63-B47F-F8D30660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57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ADE7-0DFD-49FB-B553-D3BD8697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A281-BDDA-4142-8204-54B73F9CD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94A79-6C8A-42FD-9AD4-CF3E06ED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1D750-7E9B-40BE-898D-D1043D0B3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555D4-D3E8-4E68-8CE2-8795516F2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1C74-616A-4B5C-ADDF-4FBD42290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3BF47A-6EB5-444E-93CF-6EBF44F1A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A35D2-3C98-4243-A827-CE4FF8EE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A8656-7279-41AB-AA93-E7FCD00C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A608C-D9DE-49A5-B445-AB7301E3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B8A56-921D-4775-AF27-16F3355B1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5F8B-99A6-4892-BD38-6A82F9D66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9EADF-C2C1-4CF5-8AC2-854E07511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1D25C-5394-453B-A68A-F7F6A5B0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D9156-F716-42A6-AEC1-7B6BA147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8E7CC-57EF-4451-A281-E7E42DD2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186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577B3-C24F-45AC-A154-CF7564D59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5049B-7B9B-4015-8075-4C8000C20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592C-23A0-4230-8E13-17523724B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A42E73-3481-4511-8941-EFF316B5A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B42D4-E723-411A-B565-18F215B8F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403515-DAB1-4C08-BBB3-7C4BE6741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7983C5-394A-49FD-B376-CF0C5D182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F0F3-EE03-49CF-B2EF-93C86879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1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C800-15AB-4E79-ABB8-E59D28CA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BC1EF-A4FA-47CA-B03F-16419C8D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855A64-214B-4A38-A930-EEDBF327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1FAE03-C2FD-43BA-83B2-3E9FD65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92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8AF1C4-0DF5-4D8A-86EE-DD81C7BC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B2513-7A6A-498F-AC5D-B03334B1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36A23-3C35-422E-AA6F-CCBF1A3E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9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6BD8-1307-46A5-89C9-3E63FFF2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53667-AB6A-4316-B763-7A41A49C3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0D0BE-0014-4977-B9F7-EC355419A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1A12CC-8B06-4293-99CB-3A789E5CF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6913F8-A64E-443C-827B-EE575BAA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ADAFB-FA2E-4F39-8933-0CCFD176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3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0CDCF-EAEB-48CD-B53E-6C8D39BDE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D402FA-EEE0-48E8-A6FD-2617C4300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D9B6D-CD2B-4E04-96FA-0EC8CC2A3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BFD4F-E801-4403-9258-561225A22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820DC-FBC7-4001-8194-DFDF8B0CF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C9201-3EC8-4E2B-B3A4-65040B7A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01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E5706D-55F9-431D-8FD3-8539EAE5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FA8A-D539-4469-AB20-01BEA724C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A4D47-173C-43CE-89B7-B81898292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86352-E732-43B9-ABAB-71FDB381286B}" type="datetimeFigureOut">
              <a:rPr lang="en-US" smtClean="0"/>
              <a:t>9/13/21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F60F9-DE56-4128-B554-8CF92A6C8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54826-B180-4CAB-A027-3BEB3BD7E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3A4E8-5A5C-4C57-BE56-829776CBE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4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ocycle.org/component/content/article/32-general/blog/479-waste-free-lunch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facts-and-figures-about-materials-waste-and-recycling/plastics-material-specific-dat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17130-7322-447C-AE0B-66329FB5FF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  <a:br>
              <a:rPr lang="en-US" dirty="0">
                <a:solidFill>
                  <a:srgbClr val="4E9836"/>
                </a:solidFill>
                <a:latin typeface="Gilroy ExtraBold" panose="00000900000000000000" pitchFamily="50" charset="0"/>
              </a:rPr>
            </a:br>
            <a:r>
              <a:rPr lang="en-US" dirty="0">
                <a:solidFill>
                  <a:srgbClr val="3A5F7C"/>
                </a:solidFill>
                <a:latin typeface="Gilroy ExtraBold" panose="00000900000000000000" pitchFamily="50" charset="0"/>
              </a:rPr>
              <a:t>Trash Free Lunch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960EB5FE-D28E-4AF2-9EAF-3716FD07C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28" y="4384916"/>
            <a:ext cx="2541144" cy="13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7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6515100" y="1166842"/>
            <a:ext cx="5257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>
                <a:solidFill>
                  <a:srgbClr val="4A4A4A"/>
                </a:solidFill>
                <a:latin typeface="Gilroy-ExtraBold" pitchFamily="2" charset="77"/>
              </a:rPr>
              <a:t>Lunches Create a Lot of Waste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Whether you’re packing a full lunch for school, bringing a snack for recess or packing food to go somewhere on the weekends, choosing to pack Trash Free reduces waste, saves natural resources and saves money! 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According to the EPA, the average American student creates 67 pounds of lunch packaging waste each school year.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That’s more than 18,000 pounds of plastic, paper, and other non-food materials for just one average-sized elementary school (</a:t>
            </a:r>
            <a:r>
              <a:rPr lang="en-US" dirty="0">
                <a:solidFill>
                  <a:srgbClr val="1A9B80"/>
                </a:solidFill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EcoCycle</a:t>
            </a:r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).</a:t>
            </a:r>
          </a:p>
        </p:txBody>
      </p:sp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EF66B8F7-43D9-D04E-8046-CA32349A2D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" t="12423" r="69447" b="-84"/>
          <a:stretch/>
        </p:blipFill>
        <p:spPr>
          <a:xfrm>
            <a:off x="1356945" y="757046"/>
            <a:ext cx="3685735" cy="534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0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400929" y="1166842"/>
            <a:ext cx="52272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>
                <a:solidFill>
                  <a:srgbClr val="4A4A4A"/>
                </a:solidFill>
                <a:latin typeface="Gilroy-ExtraBold" pitchFamily="2" charset="77"/>
              </a:rPr>
              <a:t>Plastic Waste is Hard to Recycle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Most packaging is difficult to recycle because it is made with hard to recycle materials like plastics or is contaminated with leftover food. 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Of the 14.5 million tons of container and packaging plastics produced in the US yearly (</a:t>
            </a:r>
            <a:r>
              <a:rPr lang="en-US" dirty="0">
                <a:solidFill>
                  <a:srgbClr val="1A9B80"/>
                </a:solidFill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EPA</a:t>
            </a:r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), less than 9% of it is actually recycled. Even when we put plastic in the recycle bin, most of it will still end up in a landfill. 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This plastic packaging is made from oil, a natural resource that requires energy to produce and releases greenhouse gasses that cause climate change throughout its lifecycle</a:t>
            </a:r>
          </a:p>
        </p:txBody>
      </p:sp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1C08D115-2575-034B-B42D-9D5BA64AA7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3" t="13827" r="27241"/>
          <a:stretch/>
        </p:blipFill>
        <p:spPr>
          <a:xfrm>
            <a:off x="6410077" y="975948"/>
            <a:ext cx="4789998" cy="490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8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E36BB89-ED09-4E94-89D7-4375C4FD2096}"/>
              </a:ext>
            </a:extLst>
          </p:cNvPr>
          <p:cNvSpPr txBox="1">
            <a:spLocks/>
          </p:cNvSpPr>
          <p:nvPr/>
        </p:nvSpPr>
        <p:spPr>
          <a:xfrm>
            <a:off x="8805076" y="0"/>
            <a:ext cx="3386924" cy="5926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4E9836"/>
                </a:solidFill>
                <a:latin typeface="Gilroy ExtraBold" panose="00000900000000000000" pitchFamily="50" charset="0"/>
              </a:rPr>
              <a:t>LAUNCH Project Toolkits</a:t>
            </a:r>
          </a:p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3A5F7C"/>
                </a:solidFill>
                <a:latin typeface="Gilroy ExtraBold" panose="00000900000000000000" pitchFamily="50" charset="0"/>
              </a:rPr>
              <a:t>GRADESOFGREEN.ORG</a:t>
            </a:r>
            <a:endParaRPr lang="en-US" sz="1200" dirty="0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CEAB0458-D3FA-46EB-9506-69A57E68D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5833533"/>
            <a:ext cx="838200" cy="1024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388D5B-FACA-7944-AD0A-99E3B244E492}"/>
              </a:ext>
            </a:extLst>
          </p:cNvPr>
          <p:cNvSpPr txBox="1"/>
          <p:nvPr/>
        </p:nvSpPr>
        <p:spPr>
          <a:xfrm>
            <a:off x="6096000" y="2136337"/>
            <a:ext cx="5165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>
                <a:solidFill>
                  <a:srgbClr val="4A4A4A"/>
                </a:solidFill>
                <a:latin typeface="Gilroy-ExtraBold" pitchFamily="2" charset="77"/>
              </a:rPr>
              <a:t>Choose to Go Trash-Free!</a:t>
            </a:r>
          </a:p>
          <a:p>
            <a:pPr fontAlgn="base"/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By making simple changes like: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Packing food and drinks in reusable containers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Bringing reusable utensils/cloth napkins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4A4A4A"/>
              </a:solidFill>
              <a:latin typeface="Gilroy-Light" pitchFamily="2" charset="77"/>
            </a:endParaRPr>
          </a:p>
          <a:p>
            <a:pPr fontAlgn="base"/>
            <a:r>
              <a:rPr lang="en-US" dirty="0">
                <a:solidFill>
                  <a:srgbClr val="4A4A4A"/>
                </a:solidFill>
                <a:latin typeface="Gilroy-Light" pitchFamily="2" charset="77"/>
              </a:rPr>
              <a:t>You can reduce your waste and make your school and community more sustainable!</a:t>
            </a:r>
          </a:p>
        </p:txBody>
      </p:sp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0E6AF599-74F3-054D-8E13-489403414A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4" t="10846" b="10555"/>
          <a:stretch/>
        </p:blipFill>
        <p:spPr>
          <a:xfrm>
            <a:off x="1342876" y="731290"/>
            <a:ext cx="3685735" cy="539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4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258</Words>
  <Application>Microsoft Macintosh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Gilroy ExtraBold</vt:lpstr>
      <vt:lpstr>Gilroy-ExtraBold</vt:lpstr>
      <vt:lpstr>Gilroy-Light</vt:lpstr>
      <vt:lpstr>inherit</vt:lpstr>
      <vt:lpstr>Office Theme</vt:lpstr>
      <vt:lpstr> LAUNCH Project Toolkits Trash Free Lunch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LAUNCH Project Toolkits Gilroy Extra Bold</dc:title>
  <dc:creator>James Saracini</dc:creator>
  <cp:lastModifiedBy>Katie Teshima</cp:lastModifiedBy>
  <cp:revision>15</cp:revision>
  <dcterms:created xsi:type="dcterms:W3CDTF">2021-07-08T23:53:37Z</dcterms:created>
  <dcterms:modified xsi:type="dcterms:W3CDTF">2021-09-13T17:16:23Z</dcterms:modified>
</cp:coreProperties>
</file>