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1"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836"/>
    <a:srgbClr val="3A5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86" autoAdjust="0"/>
    <p:restoredTop sz="94660"/>
  </p:normalViewPr>
  <p:slideViewPr>
    <p:cSldViewPr snapToGrid="0">
      <p:cViewPr varScale="1">
        <p:scale>
          <a:sx n="91" d="100"/>
          <a:sy n="91" d="100"/>
        </p:scale>
        <p:origin x="21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2C547-5722-F24C-9257-E15B85FFABA4}" type="datetimeFigureOut">
              <a:rPr lang="en-US" smtClean="0"/>
              <a:t>8/15/23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60BC5-1196-9441-8D86-4F7B3EE65C78}" type="slidenum">
              <a:rPr lang="en-US" smtClean="0"/>
              <a:t>‹#›</a:t>
            </a:fld>
            <a:endParaRPr lang="en-US"/>
          </a:p>
        </p:txBody>
      </p:sp>
    </p:spTree>
    <p:extLst>
      <p:ext uri="{BB962C8B-B14F-4D97-AF65-F5344CB8AC3E}">
        <p14:creationId xmlns:p14="http://schemas.microsoft.com/office/powerpoint/2010/main" val="328340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C60BC5-1196-9441-8D86-4F7B3EE65C78}" type="slidenum">
              <a:rPr lang="en-US" smtClean="0"/>
              <a:t>2</a:t>
            </a:fld>
            <a:endParaRPr lang="en-US"/>
          </a:p>
        </p:txBody>
      </p:sp>
    </p:spTree>
    <p:extLst>
      <p:ext uri="{BB962C8B-B14F-4D97-AF65-F5344CB8AC3E}">
        <p14:creationId xmlns:p14="http://schemas.microsoft.com/office/powerpoint/2010/main" val="238691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CE56-2936-4A78-A706-EFA4FB857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DF621-DAFF-4E7D-BFAD-1491A1EB7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CD186-6951-4A49-AA3F-09DCEFF0F863}"/>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F78C3DBE-AEDC-4EB2-A665-2264C5495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3E4F3-4C50-45F9-9FD8-7577EF4C96BF}"/>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713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FF41-8B7E-472A-8A39-C159FB289B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E33D6C-4430-4688-9269-C7DF020D0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3A4A4B-A8F2-4D02-B2B1-9C669EDB9271}"/>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B915EBF8-F9B9-4F4A-BA93-1E13D6967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36958-922A-4949-9250-1DBE651384B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37832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6BC2B2-59DE-48AC-B5AC-ABB9664FE1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EE8667-1741-4927-ABA5-28AD2C174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DDE2F-6C0E-47E2-A633-1357B84BBFEB}"/>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B4DD9246-6F45-4F94-96F7-C82D507B4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4B237-B5F2-4D63-B47F-F8D30660B05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28075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ADE7-0DFD-49FB-B553-D3BD8697C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79A281-BDDA-4142-8204-54B73F9CD7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94A79-6C8A-42FD-9AD4-CF3E06ED5878}"/>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8D51D750-7E9B-40BE-898D-D1043D0B3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555D4-D3E8-4E68-8CE2-8795516F2A3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83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1C74-616A-4B5C-ADDF-4FBD42290E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3BF47A-6EB5-444E-93CF-6EBF44F1A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A35D2-3C98-4243-A827-CE4FF8EE9546}"/>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E32A8656-7279-41AB-AA93-E7FCD00C1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A608C-D9DE-49A5-B445-AB7301E38A00}"/>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45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8A56-921D-4775-AF27-16F3355B1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F5F8B-99A6-4892-BD38-6A82F9D66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9EADF-C2C1-4CF5-8AC2-854E075114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81D25C-5394-453B-A68A-F7F6A5B0D54D}"/>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6" name="Footer Placeholder 5">
            <a:extLst>
              <a:ext uri="{FF2B5EF4-FFF2-40B4-BE49-F238E27FC236}">
                <a16:creationId xmlns:a16="http://schemas.microsoft.com/office/drawing/2014/main" id="{64CD9156-F716-42A6-AEC1-7B6BA1476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8E7CC-57EF-4451-A281-E7E42DD279F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54918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77B3-C24F-45AC-A154-CF7564D59A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5049B-7B9B-4015-8075-4C8000C20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9592C-23A0-4230-8E13-17523724B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A42E73-3481-4511-8941-EFF316B5AE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8B42D4-E723-411A-B565-18F215B8F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403515-DAB1-4C08-BBB3-7C4BE6741DC1}"/>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8" name="Footer Placeholder 7">
            <a:extLst>
              <a:ext uri="{FF2B5EF4-FFF2-40B4-BE49-F238E27FC236}">
                <a16:creationId xmlns:a16="http://schemas.microsoft.com/office/drawing/2014/main" id="{957983C5-394A-49FD-B376-CF0C5D1826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4FF0F3-EE03-49CF-B2EF-93C868795EE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8161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C800-15AB-4E79-ABB8-E59D28CAB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BC1EF-A4FA-47CA-B03F-16419C8D405B}"/>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4" name="Footer Placeholder 3">
            <a:extLst>
              <a:ext uri="{FF2B5EF4-FFF2-40B4-BE49-F238E27FC236}">
                <a16:creationId xmlns:a16="http://schemas.microsoft.com/office/drawing/2014/main" id="{1C855A64-214B-4A38-A930-EEDBF327AF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1FAE03-C2FD-43BA-83B2-3E9FD65501D5}"/>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48419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AF1C4-0DF5-4D8A-86EE-DD81C7BC0148}"/>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3" name="Footer Placeholder 2">
            <a:extLst>
              <a:ext uri="{FF2B5EF4-FFF2-40B4-BE49-F238E27FC236}">
                <a16:creationId xmlns:a16="http://schemas.microsoft.com/office/drawing/2014/main" id="{FB6B2513-7A6A-498F-AC5D-B03334B1E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436A23-3C35-422E-AA6F-CCBF1A3EF2D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819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6BD8-1307-46A5-89C9-3E63FFF20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953667-AB6A-4316-B763-7A41A49C37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E0D0BE-0014-4977-B9F7-EC355419A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A12CC-8B06-4293-99CB-3A789E5CF4D2}"/>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6" name="Footer Placeholder 5">
            <a:extLst>
              <a:ext uri="{FF2B5EF4-FFF2-40B4-BE49-F238E27FC236}">
                <a16:creationId xmlns:a16="http://schemas.microsoft.com/office/drawing/2014/main" id="{286913F8-A64E-443C-827B-EE575BAA6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ADAFB-FA2E-4F39-8933-0CCFD17683BE}"/>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297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0CDCF-EAEB-48CD-B53E-6C8D39BDE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D402FA-EEE0-48E8-A6FD-2617C4300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CD9B6D-CD2B-4E04-96FA-0EC8CC2A3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BFD4F-E801-4403-9258-561225A22954}"/>
              </a:ext>
            </a:extLst>
          </p:cNvPr>
          <p:cNvSpPr>
            <a:spLocks noGrp="1"/>
          </p:cNvSpPr>
          <p:nvPr>
            <p:ph type="dt" sz="half" idx="10"/>
          </p:nvPr>
        </p:nvSpPr>
        <p:spPr/>
        <p:txBody>
          <a:bodyPr/>
          <a:lstStyle/>
          <a:p>
            <a:fld id="{9E486352-E732-43B9-ABAB-71FDB381286B}" type="datetimeFigureOut">
              <a:rPr lang="en-US" smtClean="0"/>
              <a:t>8/15/23</a:t>
            </a:fld>
            <a:endParaRPr lang="en-US"/>
          </a:p>
        </p:txBody>
      </p:sp>
      <p:sp>
        <p:nvSpPr>
          <p:cNvPr id="6" name="Footer Placeholder 5">
            <a:extLst>
              <a:ext uri="{FF2B5EF4-FFF2-40B4-BE49-F238E27FC236}">
                <a16:creationId xmlns:a16="http://schemas.microsoft.com/office/drawing/2014/main" id="{BE9820DC-FBC7-4001-8194-DFDF8B0CF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C9201-3EC8-4E2B-B3A4-65040B7AE997}"/>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4240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5706D-55F9-431D-8FD3-8539EAE50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BEFA8A-D539-4469-AB20-01BEA724C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A4D47-173C-43CE-89B7-B81898292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86352-E732-43B9-ABAB-71FDB381286B}" type="datetimeFigureOut">
              <a:rPr lang="en-US" smtClean="0"/>
              <a:t>8/15/23</a:t>
            </a:fld>
            <a:endParaRPr lang="en-US"/>
          </a:p>
        </p:txBody>
      </p:sp>
      <p:sp>
        <p:nvSpPr>
          <p:cNvPr id="5" name="Footer Placeholder 4">
            <a:extLst>
              <a:ext uri="{FF2B5EF4-FFF2-40B4-BE49-F238E27FC236}">
                <a16:creationId xmlns:a16="http://schemas.microsoft.com/office/drawing/2014/main" id="{62AF60F9-DE56-4128-B554-8CF92A6C80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54826-B180-4CAB-A027-3BEB3BD7E9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3A4E8-5A5C-4C57-BE56-829776CBE0DD}" type="slidenum">
              <a:rPr lang="en-US" smtClean="0"/>
              <a:t>‹#›</a:t>
            </a:fld>
            <a:endParaRPr lang="en-US"/>
          </a:p>
        </p:txBody>
      </p:sp>
    </p:spTree>
    <p:extLst>
      <p:ext uri="{BB962C8B-B14F-4D97-AF65-F5344CB8AC3E}">
        <p14:creationId xmlns:p14="http://schemas.microsoft.com/office/powerpoint/2010/main" val="197144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7130-7322-447C-AE0B-66329FB5FF0A}"/>
              </a:ext>
            </a:extLst>
          </p:cNvPr>
          <p:cNvSpPr>
            <a:spLocks noGrp="1"/>
          </p:cNvSpPr>
          <p:nvPr>
            <p:ph type="ctrTitle"/>
          </p:nvPr>
        </p:nvSpPr>
        <p:spPr/>
        <p:txBody>
          <a:bodyPr>
            <a:normAutofit fontScale="90000"/>
          </a:bodyPr>
          <a:lstStyle/>
          <a:p>
            <a:br>
              <a:rPr lang="en-US" dirty="0">
                <a:solidFill>
                  <a:srgbClr val="4E9836"/>
                </a:solidFill>
                <a:latin typeface="Gilroy ExtraBold" panose="00000900000000000000" pitchFamily="50" charset="0"/>
              </a:rPr>
            </a:br>
            <a:r>
              <a:rPr lang="en-US" dirty="0">
                <a:solidFill>
                  <a:srgbClr val="4E9836"/>
                </a:solidFill>
                <a:latin typeface="Gilroy ExtraBold" panose="00000900000000000000" pitchFamily="50" charset="0"/>
              </a:rPr>
              <a:t>LAUNCH Project Toolkits</a:t>
            </a:r>
            <a:br>
              <a:rPr lang="en-US" dirty="0">
                <a:solidFill>
                  <a:srgbClr val="4E9836"/>
                </a:solidFill>
                <a:latin typeface="Gilroy ExtraBold" panose="00000900000000000000" pitchFamily="50" charset="0"/>
              </a:rPr>
            </a:br>
            <a:r>
              <a:rPr lang="en-US" dirty="0">
                <a:solidFill>
                  <a:srgbClr val="3A5F7C"/>
                </a:solidFill>
                <a:latin typeface="Gilroy ExtraBold" panose="00000900000000000000" pitchFamily="50" charset="0"/>
              </a:rPr>
              <a:t>Maintain an Edible Garden</a:t>
            </a:r>
          </a:p>
        </p:txBody>
      </p:sp>
      <p:pic>
        <p:nvPicPr>
          <p:cNvPr id="5" name="Picture 4" descr="Logo, company name&#10;&#10;Description automatically generated">
            <a:extLst>
              <a:ext uri="{FF2B5EF4-FFF2-40B4-BE49-F238E27FC236}">
                <a16:creationId xmlns:a16="http://schemas.microsoft.com/office/drawing/2014/main" id="{960EB5FE-D28E-4AF2-9EAF-3716FD07C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5428" y="4384916"/>
            <a:ext cx="2541144" cy="1350721"/>
          </a:xfrm>
          <a:prstGeom prst="rect">
            <a:avLst/>
          </a:prstGeom>
        </p:spPr>
      </p:pic>
    </p:spTree>
    <p:extLst>
      <p:ext uri="{BB962C8B-B14F-4D97-AF65-F5344CB8AC3E}">
        <p14:creationId xmlns:p14="http://schemas.microsoft.com/office/powerpoint/2010/main" val="107577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8" name="TextBox 7">
            <a:extLst>
              <a:ext uri="{FF2B5EF4-FFF2-40B4-BE49-F238E27FC236}">
                <a16:creationId xmlns:a16="http://schemas.microsoft.com/office/drawing/2014/main" id="{4D8ED99D-5FF7-0D4B-97CB-E7012641A9F5}"/>
              </a:ext>
            </a:extLst>
          </p:cNvPr>
          <p:cNvSpPr txBox="1"/>
          <p:nvPr/>
        </p:nvSpPr>
        <p:spPr>
          <a:xfrm>
            <a:off x="462312" y="281327"/>
            <a:ext cx="5184965" cy="6494085"/>
          </a:xfrm>
          <a:prstGeom prst="rect">
            <a:avLst/>
          </a:prstGeom>
          <a:noFill/>
        </p:spPr>
        <p:txBody>
          <a:bodyPr wrap="square" rtlCol="0">
            <a:spAutoFit/>
          </a:bodyPr>
          <a:lstStyle/>
          <a:p>
            <a:r>
              <a:rPr lang="en-US" sz="2800" b="1" dirty="0"/>
              <a:t>Gardens Provide More Than Hands on Learning</a:t>
            </a:r>
            <a:endParaRPr lang="en-US" sz="2800" dirty="0"/>
          </a:p>
          <a:p>
            <a:r>
              <a:rPr lang="en-US" dirty="0"/>
              <a:t>Plants are incredible and play a vital role in sustaining life on Earth. They’re like the talented magicians of the natural world, performing an awe-inspiring trick that benefits us all. Although carbon dioxide may have a reputation for warming up our planet, plants have this fantastic ability to turn it into something valuable through a process called photosynthesis. With the help of sunlight and water, they work their botanical magic, transforming carbon dioxide into energy and releasing precious oxygen back into the atmosphere. It’s a remarkable dance of gasses that keeps our air clean and breathable. We owe a huge debt of gratitude to these green wonders because without them, we simply wouldn’t be able to survive. So let's give a big shout out to the power of plants and the remarkable job they do in producing oxygen for us to breathe and providing us with the delicious food that sustains us. It’s time to appreciate and protect our leafy friends for their crucial role in keeping our planet thriving.</a:t>
            </a:r>
          </a:p>
        </p:txBody>
      </p:sp>
      <p:pic>
        <p:nvPicPr>
          <p:cNvPr id="4" name="Picture 3" descr="A person and person planting a tree&#10;&#10;Description automatically generated">
            <a:extLst>
              <a:ext uri="{FF2B5EF4-FFF2-40B4-BE49-F238E27FC236}">
                <a16:creationId xmlns:a16="http://schemas.microsoft.com/office/drawing/2014/main" id="{201C2005-0990-BB48-A40F-326CFF2BF8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9185" y="878985"/>
            <a:ext cx="4290800" cy="5100030"/>
          </a:xfrm>
          <a:prstGeom prst="rect">
            <a:avLst/>
          </a:prstGeom>
        </p:spPr>
      </p:pic>
    </p:spTree>
    <p:extLst>
      <p:ext uri="{BB962C8B-B14F-4D97-AF65-F5344CB8AC3E}">
        <p14:creationId xmlns:p14="http://schemas.microsoft.com/office/powerpoint/2010/main" val="3469585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a:solidFill>
                  <a:srgbClr val="4E9836"/>
                </a:solidFill>
                <a:latin typeface="Gilroy ExtraBold" panose="00000900000000000000" pitchFamily="50" charset="0"/>
              </a:rPr>
              <a:t>LAUNCH Project Toolkits</a:t>
            </a:r>
          </a:p>
          <a:p>
            <a:pPr algn="r">
              <a:lnSpc>
                <a:spcPct val="100000"/>
              </a:lnSpc>
            </a:pPr>
            <a:r>
              <a:rPr lang="en-US" sz="120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4" name="TextBox 3">
            <a:extLst>
              <a:ext uri="{FF2B5EF4-FFF2-40B4-BE49-F238E27FC236}">
                <a16:creationId xmlns:a16="http://schemas.microsoft.com/office/drawing/2014/main" id="{5F388D5B-FACA-7944-AD0A-99E3B244E492}"/>
              </a:ext>
            </a:extLst>
          </p:cNvPr>
          <p:cNvSpPr txBox="1"/>
          <p:nvPr/>
        </p:nvSpPr>
        <p:spPr>
          <a:xfrm>
            <a:off x="5989855" y="593569"/>
            <a:ext cx="5630442" cy="6801862"/>
          </a:xfrm>
          <a:prstGeom prst="rect">
            <a:avLst/>
          </a:prstGeom>
          <a:noFill/>
        </p:spPr>
        <p:txBody>
          <a:bodyPr wrap="square" rtlCol="0">
            <a:spAutoFit/>
          </a:bodyPr>
          <a:lstStyle/>
          <a:p>
            <a:r>
              <a:rPr lang="en-US" sz="2400" b="1" dirty="0"/>
              <a:t>Gardens Create Oxygen and Reduce Carbon Dioxide</a:t>
            </a:r>
            <a:endParaRPr lang="en-US" sz="2400" dirty="0"/>
          </a:p>
          <a:p>
            <a:r>
              <a:rPr lang="en-US" dirty="0"/>
              <a:t>Having a garden allows people to love and connect with nature. According to the National Center on Safe Supportive Learning Environments, gardening has been proven to help the body reduce levels of cortisol, a hormone released in stressful situations. As a result, gardening is great for managing anger, anxiety, and other negative emotions. Given the physiological benefits of gardening, it is unsurprising to find that in</a:t>
            </a:r>
          </a:p>
          <a:p>
            <a:r>
              <a:rPr lang="en-US" dirty="0" err="1"/>
              <a:t>dividuals</a:t>
            </a:r>
            <a:r>
              <a:rPr lang="en-US" dirty="0"/>
              <a:t> of all ages who garden report feeling “relaxed” and “calm” when gardening.  For students, this feeling of comfort creates an environment conducive for building self-confidence, working with others, and cooperating during learning. Over the past decade, experimental research on the social and emotional benefits of gardening has been limited. However, related studies indicate that when students are able to build their emotional and social capacities, these skills enable students to increase their academic performance by improving their participation in the classroom.</a:t>
            </a:r>
          </a:p>
          <a:p>
            <a:br>
              <a:rPr lang="en-US" dirty="0"/>
            </a:br>
            <a:endParaRPr lang="en-US" sz="2800" dirty="0">
              <a:latin typeface="Gilroy Light" pitchFamily="2" charset="77"/>
            </a:endParaRPr>
          </a:p>
        </p:txBody>
      </p:sp>
      <p:pic>
        <p:nvPicPr>
          <p:cNvPr id="3" name="Picture 2" descr="A cartoon of a garden&#10;&#10;Description automatically generated">
            <a:extLst>
              <a:ext uri="{FF2B5EF4-FFF2-40B4-BE49-F238E27FC236}">
                <a16:creationId xmlns:a16="http://schemas.microsoft.com/office/drawing/2014/main" id="{7346CE81-69AC-EF48-BCCF-355F89B4B3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230" y="1411762"/>
            <a:ext cx="5396963" cy="4034476"/>
          </a:xfrm>
          <a:prstGeom prst="rect">
            <a:avLst/>
          </a:prstGeom>
        </p:spPr>
      </p:pic>
    </p:spTree>
    <p:extLst>
      <p:ext uri="{BB962C8B-B14F-4D97-AF65-F5344CB8AC3E}">
        <p14:creationId xmlns:p14="http://schemas.microsoft.com/office/powerpoint/2010/main" val="4137480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TotalTime>
  <Words>391</Words>
  <Application>Microsoft Macintosh PowerPoint</Application>
  <PresentationFormat>Widescreen</PresentationFormat>
  <Paragraphs>12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Gilroy ExtraBold</vt:lpstr>
      <vt:lpstr>Gilroy Light</vt:lpstr>
      <vt:lpstr>Office Theme</vt:lpstr>
      <vt:lpstr> LAUNCH Project Toolkits Maintain an Edible Garden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Gilroy Extra Bold</dc:title>
  <dc:creator>James Saracini</dc:creator>
  <cp:lastModifiedBy>Glenn Arnade</cp:lastModifiedBy>
  <cp:revision>20</cp:revision>
  <dcterms:created xsi:type="dcterms:W3CDTF">2021-07-08T23:53:37Z</dcterms:created>
  <dcterms:modified xsi:type="dcterms:W3CDTF">2023-08-15T22:12:19Z</dcterms:modified>
</cp:coreProperties>
</file>