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0"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9836"/>
    <a:srgbClr val="3A5F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86" autoAdjust="0"/>
    <p:restoredTop sz="94660"/>
  </p:normalViewPr>
  <p:slideViewPr>
    <p:cSldViewPr snapToGrid="0">
      <p:cViewPr>
        <p:scale>
          <a:sx n="78" d="100"/>
          <a:sy n="78" d="100"/>
        </p:scale>
        <p:origin x="696" y="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C2C547-5722-F24C-9257-E15B85FFABA4}" type="datetimeFigureOut">
              <a:rPr lang="en-US" smtClean="0"/>
              <a:t>8/15/23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60BC5-1196-9441-8D86-4F7B3EE65C78}" type="slidenum">
              <a:rPr lang="en-US" smtClean="0"/>
              <a:t>‹#›</a:t>
            </a:fld>
            <a:endParaRPr lang="en-US"/>
          </a:p>
        </p:txBody>
      </p:sp>
    </p:spTree>
    <p:extLst>
      <p:ext uri="{BB962C8B-B14F-4D97-AF65-F5344CB8AC3E}">
        <p14:creationId xmlns:p14="http://schemas.microsoft.com/office/powerpoint/2010/main" val="3283407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C60BC5-1196-9441-8D86-4F7B3EE65C78}" type="slidenum">
              <a:rPr lang="en-US" smtClean="0"/>
              <a:t>2</a:t>
            </a:fld>
            <a:endParaRPr lang="en-US"/>
          </a:p>
        </p:txBody>
      </p:sp>
    </p:spTree>
    <p:extLst>
      <p:ext uri="{BB962C8B-B14F-4D97-AF65-F5344CB8AC3E}">
        <p14:creationId xmlns:p14="http://schemas.microsoft.com/office/powerpoint/2010/main" val="3995862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C60BC5-1196-9441-8D86-4F7B3EE65C78}" type="slidenum">
              <a:rPr lang="en-US" smtClean="0"/>
              <a:t>3</a:t>
            </a:fld>
            <a:endParaRPr lang="en-US"/>
          </a:p>
        </p:txBody>
      </p:sp>
    </p:spTree>
    <p:extLst>
      <p:ext uri="{BB962C8B-B14F-4D97-AF65-F5344CB8AC3E}">
        <p14:creationId xmlns:p14="http://schemas.microsoft.com/office/powerpoint/2010/main" val="2386918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C60BC5-1196-9441-8D86-4F7B3EE65C78}" type="slidenum">
              <a:rPr lang="en-US" smtClean="0"/>
              <a:t>4</a:t>
            </a:fld>
            <a:endParaRPr lang="en-US"/>
          </a:p>
        </p:txBody>
      </p:sp>
    </p:spTree>
    <p:extLst>
      <p:ext uri="{BB962C8B-B14F-4D97-AF65-F5344CB8AC3E}">
        <p14:creationId xmlns:p14="http://schemas.microsoft.com/office/powerpoint/2010/main" val="1107855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BCE56-2936-4A78-A706-EFA4FB8571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ADF621-DAFF-4E7D-BFAD-1491A1EB70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7CD186-6951-4A49-AA3F-09DCEFF0F863}"/>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5" name="Footer Placeholder 4">
            <a:extLst>
              <a:ext uri="{FF2B5EF4-FFF2-40B4-BE49-F238E27FC236}">
                <a16:creationId xmlns:a16="http://schemas.microsoft.com/office/drawing/2014/main" id="{F78C3DBE-AEDC-4EB2-A665-2264C54959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A3E4F3-4C50-45F9-9FD8-7577EF4C96BF}"/>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2671380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FFF41-8B7E-472A-8A39-C159FB289B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E33D6C-4430-4688-9269-C7DF020D04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3A4A4B-A8F2-4D02-B2B1-9C669EDB9271}"/>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5" name="Footer Placeholder 4">
            <a:extLst>
              <a:ext uri="{FF2B5EF4-FFF2-40B4-BE49-F238E27FC236}">
                <a16:creationId xmlns:a16="http://schemas.microsoft.com/office/drawing/2014/main" id="{B915EBF8-F9B9-4F4A-BA93-1E13D6967A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B36958-922A-4949-9250-1DBE651384BB}"/>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1378329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6BC2B2-59DE-48AC-B5AC-ABB9664FE1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EE8667-1741-4927-ABA5-28AD2C1746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5DDE2F-6C0E-47E2-A633-1357B84BBFEB}"/>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5" name="Footer Placeholder 4">
            <a:extLst>
              <a:ext uri="{FF2B5EF4-FFF2-40B4-BE49-F238E27FC236}">
                <a16:creationId xmlns:a16="http://schemas.microsoft.com/office/drawing/2014/main" id="{B4DD9246-6F45-4F94-96F7-C82D507B47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A4B237-B5F2-4D63-B47F-F8D30660B056}"/>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228075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CADE7-0DFD-49FB-B553-D3BD8697C7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79A281-BDDA-4142-8204-54B73F9CD7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394A79-6C8A-42FD-9AD4-CF3E06ED5878}"/>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5" name="Footer Placeholder 4">
            <a:extLst>
              <a:ext uri="{FF2B5EF4-FFF2-40B4-BE49-F238E27FC236}">
                <a16:creationId xmlns:a16="http://schemas.microsoft.com/office/drawing/2014/main" id="{8D51D750-7E9B-40BE-898D-D1043D0B35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3555D4-D3E8-4E68-8CE2-8795516F2A36}"/>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32830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1C74-616A-4B5C-ADDF-4FBD42290E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3BF47A-6EB5-444E-93CF-6EBF44F1A5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9A35D2-3C98-4243-A827-CE4FF8EE9546}"/>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5" name="Footer Placeholder 4">
            <a:extLst>
              <a:ext uri="{FF2B5EF4-FFF2-40B4-BE49-F238E27FC236}">
                <a16:creationId xmlns:a16="http://schemas.microsoft.com/office/drawing/2014/main" id="{E32A8656-7279-41AB-AA93-E7FCD00C14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AA608C-D9DE-49A5-B445-AB7301E38A00}"/>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321455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B8A56-921D-4775-AF27-16F3355B18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8F5F8B-99A6-4892-BD38-6A82F9D661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9EADF-C2C1-4CF5-8AC2-854E075114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81D25C-5394-453B-A68A-F7F6A5B0D54D}"/>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6" name="Footer Placeholder 5">
            <a:extLst>
              <a:ext uri="{FF2B5EF4-FFF2-40B4-BE49-F238E27FC236}">
                <a16:creationId xmlns:a16="http://schemas.microsoft.com/office/drawing/2014/main" id="{64CD9156-F716-42A6-AEC1-7B6BA14761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88E7CC-57EF-4451-A281-E7E42DD279FB}"/>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54918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77B3-C24F-45AC-A154-CF7564D59A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E5049B-7B9B-4015-8075-4C8000C206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A9592C-23A0-4230-8E13-17523724BC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A42E73-3481-4511-8941-EFF316B5AE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8B42D4-E723-411A-B565-18F215B8F8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403515-DAB1-4C08-BBB3-7C4BE6741DC1}"/>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8" name="Footer Placeholder 7">
            <a:extLst>
              <a:ext uri="{FF2B5EF4-FFF2-40B4-BE49-F238E27FC236}">
                <a16:creationId xmlns:a16="http://schemas.microsoft.com/office/drawing/2014/main" id="{957983C5-394A-49FD-B376-CF0C5D1826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4FF0F3-EE03-49CF-B2EF-93C868795EE2}"/>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268161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9C800-15AB-4E79-ABB8-E59D28CAB4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5BC1EF-A4FA-47CA-B03F-16419C8D405B}"/>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4" name="Footer Placeholder 3">
            <a:extLst>
              <a:ext uri="{FF2B5EF4-FFF2-40B4-BE49-F238E27FC236}">
                <a16:creationId xmlns:a16="http://schemas.microsoft.com/office/drawing/2014/main" id="{1C855A64-214B-4A38-A930-EEDBF327AF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1FAE03-C2FD-43BA-83B2-3E9FD65501D5}"/>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484192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8AF1C4-0DF5-4D8A-86EE-DD81C7BC0148}"/>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3" name="Footer Placeholder 2">
            <a:extLst>
              <a:ext uri="{FF2B5EF4-FFF2-40B4-BE49-F238E27FC236}">
                <a16:creationId xmlns:a16="http://schemas.microsoft.com/office/drawing/2014/main" id="{FB6B2513-7A6A-498F-AC5D-B03334B1E7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436A23-3C35-422E-AA6F-CCBF1A3EF2D2}"/>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3218195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76BD8-1307-46A5-89C9-3E63FFF205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953667-AB6A-4316-B763-7A41A49C37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E0D0BE-0014-4977-B9F7-EC355419AE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1A12CC-8B06-4293-99CB-3A789E5CF4D2}"/>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6" name="Footer Placeholder 5">
            <a:extLst>
              <a:ext uri="{FF2B5EF4-FFF2-40B4-BE49-F238E27FC236}">
                <a16:creationId xmlns:a16="http://schemas.microsoft.com/office/drawing/2014/main" id="{286913F8-A64E-443C-827B-EE575BAA67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7ADAFB-FA2E-4F39-8933-0CCFD17683BE}"/>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129723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0CDCF-EAEB-48CD-B53E-6C8D39BDE7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D402FA-EEE0-48E8-A6FD-2617C43001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CD9B6D-CD2B-4E04-96FA-0EC8CC2A3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FBFD4F-E801-4403-9258-561225A22954}"/>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6" name="Footer Placeholder 5">
            <a:extLst>
              <a:ext uri="{FF2B5EF4-FFF2-40B4-BE49-F238E27FC236}">
                <a16:creationId xmlns:a16="http://schemas.microsoft.com/office/drawing/2014/main" id="{BE9820DC-FBC7-4001-8194-DFDF8B0CF1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C9201-3EC8-4E2B-B3A4-65040B7AE997}"/>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142401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E5706D-55F9-431D-8FD3-8539EAE50C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BEFA8A-D539-4469-AB20-01BEA724C2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9A4D47-173C-43CE-89B7-B818982929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86352-E732-43B9-ABAB-71FDB381286B}" type="datetimeFigureOut">
              <a:rPr lang="en-US" smtClean="0"/>
              <a:t>8/15/23</a:t>
            </a:fld>
            <a:endParaRPr lang="en-US"/>
          </a:p>
        </p:txBody>
      </p:sp>
      <p:sp>
        <p:nvSpPr>
          <p:cNvPr id="5" name="Footer Placeholder 4">
            <a:extLst>
              <a:ext uri="{FF2B5EF4-FFF2-40B4-BE49-F238E27FC236}">
                <a16:creationId xmlns:a16="http://schemas.microsoft.com/office/drawing/2014/main" id="{62AF60F9-DE56-4128-B554-8CF92A6C80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654826-B180-4CAB-A027-3BEB3BD7E9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3A4E8-5A5C-4C57-BE56-829776CBE0DD}" type="slidenum">
              <a:rPr lang="en-US" smtClean="0"/>
              <a:t>‹#›</a:t>
            </a:fld>
            <a:endParaRPr lang="en-US"/>
          </a:p>
        </p:txBody>
      </p:sp>
    </p:spTree>
    <p:extLst>
      <p:ext uri="{BB962C8B-B14F-4D97-AF65-F5344CB8AC3E}">
        <p14:creationId xmlns:p14="http://schemas.microsoft.com/office/powerpoint/2010/main" val="1971447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17130-7322-447C-AE0B-66329FB5FF0A}"/>
              </a:ext>
            </a:extLst>
          </p:cNvPr>
          <p:cNvSpPr>
            <a:spLocks noGrp="1"/>
          </p:cNvSpPr>
          <p:nvPr>
            <p:ph type="ctrTitle"/>
          </p:nvPr>
        </p:nvSpPr>
        <p:spPr/>
        <p:txBody>
          <a:bodyPr>
            <a:normAutofit fontScale="90000"/>
          </a:bodyPr>
          <a:lstStyle/>
          <a:p>
            <a:br>
              <a:rPr lang="en-US" dirty="0">
                <a:solidFill>
                  <a:srgbClr val="4E9836"/>
                </a:solidFill>
                <a:latin typeface="Gilroy ExtraBold" panose="00000900000000000000" pitchFamily="50" charset="0"/>
              </a:rPr>
            </a:br>
            <a:r>
              <a:rPr lang="en-US" dirty="0">
                <a:solidFill>
                  <a:srgbClr val="4E9836"/>
                </a:solidFill>
                <a:latin typeface="Gilroy ExtraBold" panose="00000900000000000000" pitchFamily="50" charset="0"/>
              </a:rPr>
              <a:t>LAUNCH Project Toolkits</a:t>
            </a:r>
            <a:br>
              <a:rPr lang="en-US" dirty="0">
                <a:solidFill>
                  <a:srgbClr val="4E9836"/>
                </a:solidFill>
                <a:latin typeface="Gilroy ExtraBold" panose="00000900000000000000" pitchFamily="50" charset="0"/>
              </a:rPr>
            </a:br>
            <a:r>
              <a:rPr lang="en-US" dirty="0">
                <a:solidFill>
                  <a:srgbClr val="3A5F7C"/>
                </a:solidFill>
                <a:latin typeface="Gilroy ExtraBold" panose="00000900000000000000" pitchFamily="50" charset="0"/>
              </a:rPr>
              <a:t>Plan an Edible Garden</a:t>
            </a:r>
          </a:p>
        </p:txBody>
      </p:sp>
      <p:pic>
        <p:nvPicPr>
          <p:cNvPr id="5" name="Picture 4" descr="Logo, company name&#10;&#10;Description automatically generated">
            <a:extLst>
              <a:ext uri="{FF2B5EF4-FFF2-40B4-BE49-F238E27FC236}">
                <a16:creationId xmlns:a16="http://schemas.microsoft.com/office/drawing/2014/main" id="{960EB5FE-D28E-4AF2-9EAF-3716FD07C6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5428" y="4384916"/>
            <a:ext cx="2541144" cy="1350721"/>
          </a:xfrm>
          <a:prstGeom prst="rect">
            <a:avLst/>
          </a:prstGeom>
        </p:spPr>
      </p:pic>
    </p:spTree>
    <p:extLst>
      <p:ext uri="{BB962C8B-B14F-4D97-AF65-F5344CB8AC3E}">
        <p14:creationId xmlns:p14="http://schemas.microsoft.com/office/powerpoint/2010/main" val="1075778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E36BB89-ED09-4E94-89D7-4375C4FD2096}"/>
              </a:ext>
            </a:extLst>
          </p:cNvPr>
          <p:cNvSpPr txBox="1">
            <a:spLocks/>
          </p:cNvSpPr>
          <p:nvPr/>
        </p:nvSpPr>
        <p:spPr>
          <a:xfrm>
            <a:off x="8805076" y="0"/>
            <a:ext cx="3386924" cy="5926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00000"/>
              </a:lnSpc>
            </a:pPr>
            <a:r>
              <a:rPr lang="en-US" sz="1800">
                <a:solidFill>
                  <a:srgbClr val="4E9836"/>
                </a:solidFill>
                <a:latin typeface="Gilroy ExtraBold" panose="00000900000000000000" pitchFamily="50" charset="0"/>
              </a:rPr>
              <a:t>LAUNCH Project Toolkits</a:t>
            </a:r>
          </a:p>
          <a:p>
            <a:pPr algn="r">
              <a:lnSpc>
                <a:spcPct val="100000"/>
              </a:lnSpc>
            </a:pPr>
            <a:r>
              <a:rPr lang="en-US" sz="1200">
                <a:solidFill>
                  <a:srgbClr val="3A5F7C"/>
                </a:solidFill>
                <a:latin typeface="Gilroy ExtraBold" panose="00000900000000000000" pitchFamily="50" charset="0"/>
              </a:rPr>
              <a:t>GRADESOFGREEN.ORG</a:t>
            </a:r>
            <a:endParaRPr lang="en-US" sz="1200" dirty="0"/>
          </a:p>
        </p:txBody>
      </p:sp>
      <p:pic>
        <p:nvPicPr>
          <p:cNvPr id="7" name="Picture 6" descr="Background pattern&#10;&#10;Description automatically generated">
            <a:extLst>
              <a:ext uri="{FF2B5EF4-FFF2-40B4-BE49-F238E27FC236}">
                <a16:creationId xmlns:a16="http://schemas.microsoft.com/office/drawing/2014/main" id="{CEAB0458-D3FA-46EB-9506-69A57E68D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5833533"/>
            <a:ext cx="838200" cy="1024467"/>
          </a:xfrm>
          <a:prstGeom prst="rect">
            <a:avLst/>
          </a:prstGeom>
        </p:spPr>
      </p:pic>
      <p:sp>
        <p:nvSpPr>
          <p:cNvPr id="4" name="TextBox 3">
            <a:extLst>
              <a:ext uri="{FF2B5EF4-FFF2-40B4-BE49-F238E27FC236}">
                <a16:creationId xmlns:a16="http://schemas.microsoft.com/office/drawing/2014/main" id="{5F388D5B-FACA-7944-AD0A-99E3B244E492}"/>
              </a:ext>
            </a:extLst>
          </p:cNvPr>
          <p:cNvSpPr txBox="1"/>
          <p:nvPr/>
        </p:nvSpPr>
        <p:spPr>
          <a:xfrm>
            <a:off x="6096000" y="855426"/>
            <a:ext cx="5685708" cy="6647974"/>
          </a:xfrm>
          <a:prstGeom prst="rect">
            <a:avLst/>
          </a:prstGeom>
          <a:noFill/>
        </p:spPr>
        <p:txBody>
          <a:bodyPr wrap="square" rtlCol="0">
            <a:spAutoFit/>
          </a:bodyPr>
          <a:lstStyle/>
          <a:p>
            <a:r>
              <a:rPr lang="en-US" sz="2400" b="1" dirty="0"/>
              <a:t>Edible Gardens Reduce Carbon Emissions</a:t>
            </a:r>
            <a:endParaRPr lang="en-US" sz="2400" dirty="0"/>
          </a:p>
          <a:p>
            <a:r>
              <a:rPr lang="en-US" dirty="0"/>
              <a:t>Setting up gardens in schools, homes, or communities plays a vital role in reducing carbon emissions associated with food transportation. Transporting commercial fruits and vegetables from farms to markets creates harmful carbon emissions from trucks, planes, and ships. Surprisingly, the transportation of food alone is responsible for one-fifth of all emissions generated by the food industry.</a:t>
            </a:r>
            <a:r>
              <a:rPr lang="en-US" sz="2400" dirty="0"/>
              <a:t> </a:t>
            </a:r>
            <a:r>
              <a:rPr lang="en-US" dirty="0"/>
              <a:t>By growing our own food closer to where it is consumed, we can significantly decrease these emissions. School gardens, home gardens, and community gardens offer a sustainable alternative. When we cultivate our own produce, we eliminate the need for long-distance transportation. Instead, we can simply harvest fresh fruits and vegetables from our gardens, reducing the carbon footprint associated with food transport.</a:t>
            </a:r>
            <a:r>
              <a:rPr lang="en-US" sz="2400" dirty="0"/>
              <a:t> </a:t>
            </a:r>
            <a:r>
              <a:rPr lang="en-US" dirty="0"/>
              <a:t>So by growing food locally, we not only help combat climate change by reducing carbon emissions but also create a more sustainable and resilient future for ourselves and the planet we call home.</a:t>
            </a:r>
            <a:endParaRPr lang="en-US" sz="2400" dirty="0"/>
          </a:p>
          <a:p>
            <a:br>
              <a:rPr lang="en-US" sz="2400" dirty="0"/>
            </a:br>
            <a:endParaRPr lang="en-US" sz="2400" dirty="0"/>
          </a:p>
        </p:txBody>
      </p:sp>
      <p:pic>
        <p:nvPicPr>
          <p:cNvPr id="3" name="Picture 2" descr="A person watering plants in a garden&#10;&#10;Description automatically generated">
            <a:extLst>
              <a:ext uri="{FF2B5EF4-FFF2-40B4-BE49-F238E27FC236}">
                <a16:creationId xmlns:a16="http://schemas.microsoft.com/office/drawing/2014/main" id="{601D92BA-9323-BA45-B76E-790F1A41D4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4683" y="1100471"/>
            <a:ext cx="4761474" cy="4920502"/>
          </a:xfrm>
          <a:prstGeom prst="rect">
            <a:avLst/>
          </a:prstGeom>
        </p:spPr>
      </p:pic>
    </p:spTree>
    <p:extLst>
      <p:ext uri="{BB962C8B-B14F-4D97-AF65-F5344CB8AC3E}">
        <p14:creationId xmlns:p14="http://schemas.microsoft.com/office/powerpoint/2010/main" val="413748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E36BB89-ED09-4E94-89D7-4375C4FD2096}"/>
              </a:ext>
            </a:extLst>
          </p:cNvPr>
          <p:cNvSpPr txBox="1">
            <a:spLocks/>
          </p:cNvSpPr>
          <p:nvPr/>
        </p:nvSpPr>
        <p:spPr>
          <a:xfrm>
            <a:off x="8805076" y="0"/>
            <a:ext cx="3386924" cy="5926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00000"/>
              </a:lnSpc>
            </a:pPr>
            <a:r>
              <a:rPr lang="en-US" sz="1800" dirty="0">
                <a:solidFill>
                  <a:srgbClr val="4E9836"/>
                </a:solidFill>
                <a:latin typeface="Gilroy ExtraBold" panose="00000900000000000000" pitchFamily="50" charset="0"/>
              </a:rPr>
              <a:t>LAUNCH Project Toolkits</a:t>
            </a:r>
          </a:p>
          <a:p>
            <a:pPr algn="r">
              <a:lnSpc>
                <a:spcPct val="100000"/>
              </a:lnSpc>
            </a:pPr>
            <a:r>
              <a:rPr lang="en-US" sz="1200" dirty="0">
                <a:solidFill>
                  <a:srgbClr val="3A5F7C"/>
                </a:solidFill>
                <a:latin typeface="Gilroy ExtraBold" panose="00000900000000000000" pitchFamily="50" charset="0"/>
              </a:rPr>
              <a:t>GRADESOFGREEN.ORG</a:t>
            </a:r>
            <a:endParaRPr lang="en-US" sz="1200" dirty="0"/>
          </a:p>
        </p:txBody>
      </p:sp>
      <p:pic>
        <p:nvPicPr>
          <p:cNvPr id="7" name="Picture 6" descr="Background pattern&#10;&#10;Description automatically generated">
            <a:extLst>
              <a:ext uri="{FF2B5EF4-FFF2-40B4-BE49-F238E27FC236}">
                <a16:creationId xmlns:a16="http://schemas.microsoft.com/office/drawing/2014/main" id="{CEAB0458-D3FA-46EB-9506-69A57E68D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5833533"/>
            <a:ext cx="838200" cy="1024467"/>
          </a:xfrm>
          <a:prstGeom prst="rect">
            <a:avLst/>
          </a:prstGeom>
        </p:spPr>
      </p:pic>
      <p:sp>
        <p:nvSpPr>
          <p:cNvPr id="8" name="TextBox 7">
            <a:extLst>
              <a:ext uri="{FF2B5EF4-FFF2-40B4-BE49-F238E27FC236}">
                <a16:creationId xmlns:a16="http://schemas.microsoft.com/office/drawing/2014/main" id="{4D8ED99D-5FF7-0D4B-97CB-E7012641A9F5}"/>
              </a:ext>
            </a:extLst>
          </p:cNvPr>
          <p:cNvSpPr txBox="1"/>
          <p:nvPr/>
        </p:nvSpPr>
        <p:spPr>
          <a:xfrm>
            <a:off x="911035" y="1351507"/>
            <a:ext cx="5184965" cy="4339650"/>
          </a:xfrm>
          <a:prstGeom prst="rect">
            <a:avLst/>
          </a:prstGeom>
          <a:noFill/>
        </p:spPr>
        <p:txBody>
          <a:bodyPr wrap="square" rtlCol="0">
            <a:spAutoFit/>
          </a:bodyPr>
          <a:lstStyle/>
          <a:p>
            <a:r>
              <a:rPr lang="en-US" sz="2800" b="1" dirty="0"/>
              <a:t>It’s Better for Your Body</a:t>
            </a:r>
          </a:p>
          <a:p>
            <a:endParaRPr lang="en-US" sz="2800" dirty="0"/>
          </a:p>
          <a:p>
            <a:r>
              <a:rPr lang="en-US" sz="2000" dirty="0"/>
              <a:t>Growing your own food in a garden not only benefits the environment but also has significant advantages for our health. When we cultivate fruits and vegetables in our gardens, we have the opportunity to pick them at their peak ripeness, resulting in produce that is packed with nutrients. Compared to large-scale agricultural production, where crops are often harvested early for transportation purposes, garden-grown food tends to have higher nutritional value</a:t>
            </a:r>
            <a:endParaRPr lang="en-US" sz="4000" dirty="0"/>
          </a:p>
        </p:txBody>
      </p:sp>
      <p:pic>
        <p:nvPicPr>
          <p:cNvPr id="4" name="Picture 3" descr="A cartoon of a person with vegetables&#10;&#10;Description automatically generated">
            <a:extLst>
              <a:ext uri="{FF2B5EF4-FFF2-40B4-BE49-F238E27FC236}">
                <a16:creationId xmlns:a16="http://schemas.microsoft.com/office/drawing/2014/main" id="{B49E66BC-A2F1-9540-AE67-FEC9C8FBA7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6468" y="866253"/>
            <a:ext cx="3206960" cy="5125493"/>
          </a:xfrm>
          <a:prstGeom prst="rect">
            <a:avLst/>
          </a:prstGeom>
        </p:spPr>
      </p:pic>
    </p:spTree>
    <p:extLst>
      <p:ext uri="{BB962C8B-B14F-4D97-AF65-F5344CB8AC3E}">
        <p14:creationId xmlns:p14="http://schemas.microsoft.com/office/powerpoint/2010/main" val="3469585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E36BB89-ED09-4E94-89D7-4375C4FD2096}"/>
              </a:ext>
            </a:extLst>
          </p:cNvPr>
          <p:cNvSpPr txBox="1">
            <a:spLocks/>
          </p:cNvSpPr>
          <p:nvPr/>
        </p:nvSpPr>
        <p:spPr>
          <a:xfrm>
            <a:off x="8805076" y="0"/>
            <a:ext cx="3386924" cy="5926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00000"/>
              </a:lnSpc>
            </a:pPr>
            <a:r>
              <a:rPr lang="en-US" sz="1800" dirty="0">
                <a:solidFill>
                  <a:srgbClr val="4E9836"/>
                </a:solidFill>
                <a:latin typeface="Gilroy ExtraBold" panose="00000900000000000000" pitchFamily="50" charset="0"/>
              </a:rPr>
              <a:t>LAUNCH Project Toolkits</a:t>
            </a:r>
          </a:p>
          <a:p>
            <a:pPr algn="r">
              <a:lnSpc>
                <a:spcPct val="100000"/>
              </a:lnSpc>
            </a:pPr>
            <a:r>
              <a:rPr lang="en-US" sz="1200" dirty="0">
                <a:solidFill>
                  <a:srgbClr val="3A5F7C"/>
                </a:solidFill>
                <a:latin typeface="Gilroy ExtraBold" panose="00000900000000000000" pitchFamily="50" charset="0"/>
              </a:rPr>
              <a:t>GRADESOFGREEN.ORG</a:t>
            </a:r>
            <a:endParaRPr lang="en-US" sz="1200" dirty="0"/>
          </a:p>
        </p:txBody>
      </p:sp>
      <p:pic>
        <p:nvPicPr>
          <p:cNvPr id="7" name="Picture 6" descr="Background pattern&#10;&#10;Description automatically generated">
            <a:extLst>
              <a:ext uri="{FF2B5EF4-FFF2-40B4-BE49-F238E27FC236}">
                <a16:creationId xmlns:a16="http://schemas.microsoft.com/office/drawing/2014/main" id="{CEAB0458-D3FA-46EB-9506-69A57E68D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5833533"/>
            <a:ext cx="838200" cy="1024467"/>
          </a:xfrm>
          <a:prstGeom prst="rect">
            <a:avLst/>
          </a:prstGeom>
        </p:spPr>
      </p:pic>
      <p:sp>
        <p:nvSpPr>
          <p:cNvPr id="8" name="TextBox 7">
            <a:extLst>
              <a:ext uri="{FF2B5EF4-FFF2-40B4-BE49-F238E27FC236}">
                <a16:creationId xmlns:a16="http://schemas.microsoft.com/office/drawing/2014/main" id="{4F3E0AA1-19B0-D149-9AE9-814C20C22A51}"/>
              </a:ext>
            </a:extLst>
          </p:cNvPr>
          <p:cNvSpPr txBox="1"/>
          <p:nvPr/>
        </p:nvSpPr>
        <p:spPr>
          <a:xfrm>
            <a:off x="5758402" y="892591"/>
            <a:ext cx="5184965" cy="6124754"/>
          </a:xfrm>
          <a:prstGeom prst="rect">
            <a:avLst/>
          </a:prstGeom>
          <a:noFill/>
        </p:spPr>
        <p:txBody>
          <a:bodyPr wrap="square" rtlCol="0">
            <a:spAutoFit/>
          </a:bodyPr>
          <a:lstStyle/>
          <a:p>
            <a:r>
              <a:rPr lang="en-US" sz="2800" b="1" dirty="0"/>
              <a:t>Save Money</a:t>
            </a:r>
            <a:endParaRPr lang="en-US" sz="2400" dirty="0"/>
          </a:p>
          <a:p>
            <a:r>
              <a:rPr lang="en-US" sz="2000" dirty="0"/>
              <a:t>Additionally, growing your own food can lead to significant cost savings. By investing time and effort in a garden, you can produce a large amount of food at a fraction of the cost of purchasing the same quantity from the market. It reduces your grocery expenses and allows you to enjoy the satisfaction of eating food you have nurtured and grown yourself.</a:t>
            </a:r>
            <a:endParaRPr lang="en-US" sz="2800" dirty="0"/>
          </a:p>
          <a:p>
            <a:br>
              <a:rPr lang="en-US" sz="2800" dirty="0"/>
            </a:br>
            <a:r>
              <a:rPr lang="en-US" sz="2000" dirty="0"/>
              <a:t>By growing your own organic food in a garden, you can enjoy the double benefit of accessing highly nutritious produce and saving money in the process. It’s a rewarding and healthy way to take charge of your diet and promote a sustainable lifestyle.</a:t>
            </a:r>
            <a:endParaRPr lang="en-US" sz="2800" dirty="0"/>
          </a:p>
          <a:p>
            <a:br>
              <a:rPr lang="en-US" sz="2400" dirty="0"/>
            </a:br>
            <a:endParaRPr lang="en-US" sz="3200" dirty="0"/>
          </a:p>
        </p:txBody>
      </p:sp>
      <p:pic>
        <p:nvPicPr>
          <p:cNvPr id="3" name="Picture 2" descr="A hand holding a plant in a garden&#10;&#10;Description automatically generated">
            <a:extLst>
              <a:ext uri="{FF2B5EF4-FFF2-40B4-BE49-F238E27FC236}">
                <a16:creationId xmlns:a16="http://schemas.microsoft.com/office/drawing/2014/main" id="{6FBB6828-4EBA-C541-91FC-75B7AE43CC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07396" y="1039549"/>
            <a:ext cx="3450653" cy="4838029"/>
          </a:xfrm>
          <a:prstGeom prst="rect">
            <a:avLst/>
          </a:prstGeom>
        </p:spPr>
      </p:pic>
    </p:spTree>
    <p:extLst>
      <p:ext uri="{BB962C8B-B14F-4D97-AF65-F5344CB8AC3E}">
        <p14:creationId xmlns:p14="http://schemas.microsoft.com/office/powerpoint/2010/main" val="7362405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97</TotalTime>
  <Words>404</Words>
  <Application>Microsoft Macintosh PowerPoint</Application>
  <PresentationFormat>Widescreen</PresentationFormat>
  <Paragraphs>20</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Gilroy ExtraBold</vt:lpstr>
      <vt:lpstr>Office Theme</vt:lpstr>
      <vt:lpstr> LAUNCH Project Toolkits Plan an Edible Garden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 Project Toolkits Gilroy Extra Bold</dc:title>
  <dc:creator>James Saracini</dc:creator>
  <cp:lastModifiedBy>Glenn Arnade</cp:lastModifiedBy>
  <cp:revision>18</cp:revision>
  <dcterms:created xsi:type="dcterms:W3CDTF">2021-07-08T23:53:37Z</dcterms:created>
  <dcterms:modified xsi:type="dcterms:W3CDTF">2023-08-15T22:00:42Z</dcterms:modified>
</cp:coreProperties>
</file>